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27"/>
  </p:notesMasterIdLst>
  <p:sldIdLst>
    <p:sldId id="368" r:id="rId2"/>
    <p:sldId id="372" r:id="rId3"/>
    <p:sldId id="379" r:id="rId4"/>
    <p:sldId id="374" r:id="rId5"/>
    <p:sldId id="375" r:id="rId6"/>
    <p:sldId id="376" r:id="rId7"/>
    <p:sldId id="377" r:id="rId8"/>
    <p:sldId id="378" r:id="rId9"/>
    <p:sldId id="354" r:id="rId10"/>
    <p:sldId id="355" r:id="rId11"/>
    <p:sldId id="273" r:id="rId12"/>
    <p:sldId id="272" r:id="rId13"/>
    <p:sldId id="366" r:id="rId14"/>
    <p:sldId id="356" r:id="rId15"/>
    <p:sldId id="275" r:id="rId16"/>
    <p:sldId id="358" r:id="rId17"/>
    <p:sldId id="359" r:id="rId18"/>
    <p:sldId id="332" r:id="rId19"/>
    <p:sldId id="357" r:id="rId20"/>
    <p:sldId id="361" r:id="rId21"/>
    <p:sldId id="370" r:id="rId22"/>
    <p:sldId id="367" r:id="rId23"/>
    <p:sldId id="371" r:id="rId24"/>
    <p:sldId id="369" r:id="rId25"/>
    <p:sldId id="346" r:id="rId2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Lopez Sanz" initials="" lastIdx="7" clrIdx="0"/>
  <p:cmAuthor id="1" name="Liam McLaughlin" initials="LMcL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6E26"/>
    <a:srgbClr val="C4E1A7"/>
    <a:srgbClr val="82BF45"/>
    <a:srgbClr val="E8A917"/>
    <a:srgbClr val="505050"/>
    <a:srgbClr val="FFFF99"/>
    <a:srgbClr val="FFCC66"/>
    <a:srgbClr val="92AF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88364" autoAdjust="0"/>
  </p:normalViewPr>
  <p:slideViewPr>
    <p:cSldViewPr snapToGrid="0" snapToObjects="1">
      <p:cViewPr varScale="1">
        <p:scale>
          <a:sx n="44" d="100"/>
          <a:sy n="44" d="100"/>
        </p:scale>
        <p:origin x="-2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F5377-A924-9043-BEA6-60668BDE09F5}" type="doc">
      <dgm:prSet loTypeId="urn:microsoft.com/office/officeart/2005/8/layout/pyramid1" loCatId="" qsTypeId="urn:microsoft.com/office/officeart/2005/8/quickstyle/3D3" qsCatId="3D" csTypeId="urn:microsoft.com/office/officeart/2005/8/colors/colorful2" csCatId="colorful" phldr="1"/>
      <dgm:spPr/>
    </dgm:pt>
    <dgm:pt modelId="{ED7EE1A3-8C12-AF43-9444-7B8091A0F505}">
      <dgm:prSet phldrT="[Text]" custT="1"/>
      <dgm:spPr>
        <a:solidFill>
          <a:srgbClr val="C4E1A7"/>
        </a:solidFill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Возобновляемые источники энергии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F0638A-3986-7C4C-8FE8-CEE3EFC5F3EA}" type="parTrans" cxnId="{951CEACF-C841-9F41-A835-9B8FA0551653}">
      <dgm:prSet/>
      <dgm:spPr/>
      <dgm:t>
        <a:bodyPr/>
        <a:lstStyle/>
        <a:p>
          <a:endParaRPr lang="en-US" sz="5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CB10AE-E906-9C49-9181-13DEAB40150B}" type="sibTrans" cxnId="{951CEACF-C841-9F41-A835-9B8FA0551653}">
      <dgm:prSet/>
      <dgm:spPr/>
      <dgm:t>
        <a:bodyPr/>
        <a:lstStyle/>
        <a:p>
          <a:endParaRPr lang="en-US" sz="5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F83967-7677-7F4C-8BF6-F3189EB3FD82}">
      <dgm:prSet phldrT="[Text]" custT="1"/>
      <dgm:spPr>
        <a:solidFill>
          <a:srgbClr val="82BF45"/>
        </a:solidFill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Энергоэффективность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F02136-C9FE-DB4A-A223-C8BD2F6252CB}" type="parTrans" cxnId="{18EEB22A-6AE0-C34A-BDC6-A7EA61BE4C77}">
      <dgm:prSet/>
      <dgm:spPr/>
      <dgm:t>
        <a:bodyPr/>
        <a:lstStyle/>
        <a:p>
          <a:endParaRPr lang="en-US" sz="5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26185-EB79-9A47-9FF8-41157CDDA834}" type="sibTrans" cxnId="{18EEB22A-6AE0-C34A-BDC6-A7EA61BE4C77}">
      <dgm:prSet/>
      <dgm:spPr/>
      <dgm:t>
        <a:bodyPr/>
        <a:lstStyle/>
        <a:p>
          <a:endParaRPr lang="en-US" sz="5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C74C4-C72B-9C43-864A-230E5D1EB1AB}">
      <dgm:prSet phldrT="[Text]" custT="1"/>
      <dgm:spPr>
        <a:solidFill>
          <a:srgbClr val="4A6E26"/>
        </a:solidFill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Сбережение энергии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78B81-1635-8E47-BBDB-C7B456080843}" type="parTrans" cxnId="{E4487833-4474-474C-A980-2B28AB7D2ACD}">
      <dgm:prSet/>
      <dgm:spPr/>
      <dgm:t>
        <a:bodyPr/>
        <a:lstStyle/>
        <a:p>
          <a:endParaRPr lang="en-US" sz="5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013C1A-FAF0-844D-AA66-16D37D351D72}" type="sibTrans" cxnId="{E4487833-4474-474C-A980-2B28AB7D2ACD}">
      <dgm:prSet/>
      <dgm:spPr/>
      <dgm:t>
        <a:bodyPr/>
        <a:lstStyle/>
        <a:p>
          <a:endParaRPr lang="en-US" sz="5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4DA0A-53A0-BB40-AD8C-7371EF9145C8}" type="pres">
      <dgm:prSet presAssocID="{928F5377-A924-9043-BEA6-60668BDE09F5}" presName="Name0" presStyleCnt="0">
        <dgm:presLayoutVars>
          <dgm:dir/>
          <dgm:animLvl val="lvl"/>
          <dgm:resizeHandles val="exact"/>
        </dgm:presLayoutVars>
      </dgm:prSet>
      <dgm:spPr/>
    </dgm:pt>
    <dgm:pt modelId="{6BDC0BB7-259F-C84E-81DC-2B7D7105BF05}" type="pres">
      <dgm:prSet presAssocID="{ED7EE1A3-8C12-AF43-9444-7B8091A0F505}" presName="Name8" presStyleCnt="0"/>
      <dgm:spPr/>
    </dgm:pt>
    <dgm:pt modelId="{19F66B60-E3A0-B749-A637-D8AED5E9872C}" type="pres">
      <dgm:prSet presAssocID="{ED7EE1A3-8C12-AF43-9444-7B8091A0F505}" presName="level" presStyleLbl="node1" presStyleIdx="0" presStyleCnt="3" custScaleX="987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2EC1C-8607-7D42-AD27-8DFCE5C3F325}" type="pres">
      <dgm:prSet presAssocID="{ED7EE1A3-8C12-AF43-9444-7B8091A0F5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8E808-26E0-064B-8C7B-73598CD88E4F}" type="pres">
      <dgm:prSet presAssocID="{37F83967-7677-7F4C-8BF6-F3189EB3FD82}" presName="Name8" presStyleCnt="0"/>
      <dgm:spPr/>
    </dgm:pt>
    <dgm:pt modelId="{9C081DC8-90A3-2E4F-A9EA-D84610F110E3}" type="pres">
      <dgm:prSet presAssocID="{37F83967-7677-7F4C-8BF6-F3189EB3FD82}" presName="level" presStyleLbl="node1" presStyleIdx="1" presStyleCnt="3" custScaleX="995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D42A8-BCFF-7547-BC3A-E92F2D4B9778}" type="pres">
      <dgm:prSet presAssocID="{37F83967-7677-7F4C-8BF6-F3189EB3FD8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97D45-592E-5F41-B584-2EBC81E11FC8}" type="pres">
      <dgm:prSet presAssocID="{E85C74C4-C72B-9C43-864A-230E5D1EB1AB}" presName="Name8" presStyleCnt="0"/>
      <dgm:spPr/>
    </dgm:pt>
    <dgm:pt modelId="{24211562-2475-074A-8A7C-A06C8F1FFFA2}" type="pres">
      <dgm:prSet presAssocID="{E85C74C4-C72B-9C43-864A-230E5D1EB1AB}" presName="level" presStyleLbl="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1836A-22C0-264D-8280-F0BD5F7F03A1}" type="pres">
      <dgm:prSet presAssocID="{E85C74C4-C72B-9C43-864A-230E5D1EB1A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B42E14-2698-D248-B6C3-3456B5737315}" type="presOf" srcId="{ED7EE1A3-8C12-AF43-9444-7B8091A0F505}" destId="{FED2EC1C-8607-7D42-AD27-8DFCE5C3F325}" srcOrd="1" destOrd="0" presId="urn:microsoft.com/office/officeart/2005/8/layout/pyramid1"/>
    <dgm:cxn modelId="{A25D8816-1D03-C84E-AC55-D7B6D09B3620}" type="presOf" srcId="{E85C74C4-C72B-9C43-864A-230E5D1EB1AB}" destId="{E5C1836A-22C0-264D-8280-F0BD5F7F03A1}" srcOrd="1" destOrd="0" presId="urn:microsoft.com/office/officeart/2005/8/layout/pyramid1"/>
    <dgm:cxn modelId="{18EEB22A-6AE0-C34A-BDC6-A7EA61BE4C77}" srcId="{928F5377-A924-9043-BEA6-60668BDE09F5}" destId="{37F83967-7677-7F4C-8BF6-F3189EB3FD82}" srcOrd="1" destOrd="0" parTransId="{31F02136-C9FE-DB4A-A223-C8BD2F6252CB}" sibTransId="{1C526185-EB79-9A47-9FF8-41157CDDA834}"/>
    <dgm:cxn modelId="{2EC41965-F234-8D42-8640-130B9C838FDC}" type="presOf" srcId="{ED7EE1A3-8C12-AF43-9444-7B8091A0F505}" destId="{19F66B60-E3A0-B749-A637-D8AED5E9872C}" srcOrd="0" destOrd="0" presId="urn:microsoft.com/office/officeart/2005/8/layout/pyramid1"/>
    <dgm:cxn modelId="{951CEACF-C841-9F41-A835-9B8FA0551653}" srcId="{928F5377-A924-9043-BEA6-60668BDE09F5}" destId="{ED7EE1A3-8C12-AF43-9444-7B8091A0F505}" srcOrd="0" destOrd="0" parTransId="{A7F0638A-3986-7C4C-8FE8-CEE3EFC5F3EA}" sibTransId="{CDCB10AE-E906-9C49-9181-13DEAB40150B}"/>
    <dgm:cxn modelId="{34F0FD25-89F3-DA4A-97ED-5EE7423662CA}" type="presOf" srcId="{E85C74C4-C72B-9C43-864A-230E5D1EB1AB}" destId="{24211562-2475-074A-8A7C-A06C8F1FFFA2}" srcOrd="0" destOrd="0" presId="urn:microsoft.com/office/officeart/2005/8/layout/pyramid1"/>
    <dgm:cxn modelId="{E4487833-4474-474C-A980-2B28AB7D2ACD}" srcId="{928F5377-A924-9043-BEA6-60668BDE09F5}" destId="{E85C74C4-C72B-9C43-864A-230E5D1EB1AB}" srcOrd="2" destOrd="0" parTransId="{88A78B81-1635-8E47-BBDB-C7B456080843}" sibTransId="{DD013C1A-FAF0-844D-AA66-16D37D351D72}"/>
    <dgm:cxn modelId="{CD6B7B90-1503-C849-A8DA-F4A32FDC3559}" type="presOf" srcId="{37F83967-7677-7F4C-8BF6-F3189EB3FD82}" destId="{9C081DC8-90A3-2E4F-A9EA-D84610F110E3}" srcOrd="0" destOrd="0" presId="urn:microsoft.com/office/officeart/2005/8/layout/pyramid1"/>
    <dgm:cxn modelId="{E822797D-B6F8-534C-A611-516AD503EB6D}" type="presOf" srcId="{928F5377-A924-9043-BEA6-60668BDE09F5}" destId="{D514DA0A-53A0-BB40-AD8C-7371EF9145C8}" srcOrd="0" destOrd="0" presId="urn:microsoft.com/office/officeart/2005/8/layout/pyramid1"/>
    <dgm:cxn modelId="{E876938F-AFE4-4640-A463-7A44D597F603}" type="presOf" srcId="{37F83967-7677-7F4C-8BF6-F3189EB3FD82}" destId="{B09D42A8-BCFF-7547-BC3A-E92F2D4B9778}" srcOrd="1" destOrd="0" presId="urn:microsoft.com/office/officeart/2005/8/layout/pyramid1"/>
    <dgm:cxn modelId="{FE094282-A96D-264F-8D91-CFE189BCB13B}" type="presParOf" srcId="{D514DA0A-53A0-BB40-AD8C-7371EF9145C8}" destId="{6BDC0BB7-259F-C84E-81DC-2B7D7105BF05}" srcOrd="0" destOrd="0" presId="urn:microsoft.com/office/officeart/2005/8/layout/pyramid1"/>
    <dgm:cxn modelId="{29F497A9-DE7E-FE45-ADF3-E7AEFC3972B3}" type="presParOf" srcId="{6BDC0BB7-259F-C84E-81DC-2B7D7105BF05}" destId="{19F66B60-E3A0-B749-A637-D8AED5E9872C}" srcOrd="0" destOrd="0" presId="urn:microsoft.com/office/officeart/2005/8/layout/pyramid1"/>
    <dgm:cxn modelId="{14B6EAD8-9546-E24A-A6A4-2E491763D12C}" type="presParOf" srcId="{6BDC0BB7-259F-C84E-81DC-2B7D7105BF05}" destId="{FED2EC1C-8607-7D42-AD27-8DFCE5C3F325}" srcOrd="1" destOrd="0" presId="urn:microsoft.com/office/officeart/2005/8/layout/pyramid1"/>
    <dgm:cxn modelId="{03AC5734-89C8-6648-B9A2-C06287674C03}" type="presParOf" srcId="{D514DA0A-53A0-BB40-AD8C-7371EF9145C8}" destId="{3F28E808-26E0-064B-8C7B-73598CD88E4F}" srcOrd="1" destOrd="0" presId="urn:microsoft.com/office/officeart/2005/8/layout/pyramid1"/>
    <dgm:cxn modelId="{1A28580F-1CD4-0E4B-A194-444A6D4FED78}" type="presParOf" srcId="{3F28E808-26E0-064B-8C7B-73598CD88E4F}" destId="{9C081DC8-90A3-2E4F-A9EA-D84610F110E3}" srcOrd="0" destOrd="0" presId="urn:microsoft.com/office/officeart/2005/8/layout/pyramid1"/>
    <dgm:cxn modelId="{2AD27BE7-1A2D-7546-AE0A-1E94B2F22DA4}" type="presParOf" srcId="{3F28E808-26E0-064B-8C7B-73598CD88E4F}" destId="{B09D42A8-BCFF-7547-BC3A-E92F2D4B9778}" srcOrd="1" destOrd="0" presId="urn:microsoft.com/office/officeart/2005/8/layout/pyramid1"/>
    <dgm:cxn modelId="{A0221FE1-5650-A346-B424-C913280C5A6D}" type="presParOf" srcId="{D514DA0A-53A0-BB40-AD8C-7371EF9145C8}" destId="{49497D45-592E-5F41-B584-2EBC81E11FC8}" srcOrd="2" destOrd="0" presId="urn:microsoft.com/office/officeart/2005/8/layout/pyramid1"/>
    <dgm:cxn modelId="{5C1B4163-E8E9-F14C-A249-B8C2E1D5F866}" type="presParOf" srcId="{49497D45-592E-5F41-B584-2EBC81E11FC8}" destId="{24211562-2475-074A-8A7C-A06C8F1FFFA2}" srcOrd="0" destOrd="0" presId="urn:microsoft.com/office/officeart/2005/8/layout/pyramid1"/>
    <dgm:cxn modelId="{1CF291CA-F463-F945-9870-BF6CDDC780D7}" type="presParOf" srcId="{49497D45-592E-5F41-B584-2EBC81E11FC8}" destId="{E5C1836A-22C0-264D-8280-F0BD5F7F03A1}" srcOrd="1" destOrd="0" presId="urn:microsoft.com/office/officeart/2005/8/layout/pyramid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F66B60-E3A0-B749-A637-D8AED5E9872C}">
      <dsp:nvSpPr>
        <dsp:cNvPr id="0" name=""/>
        <dsp:cNvSpPr/>
      </dsp:nvSpPr>
      <dsp:spPr>
        <a:xfrm>
          <a:off x="2332386" y="0"/>
          <a:ext cx="2289305" cy="1508907"/>
        </a:xfrm>
        <a:prstGeom prst="trapezoid">
          <a:avLst>
            <a:gd name="adj" fmla="val 76811"/>
          </a:avLst>
        </a:prstGeom>
        <a:solidFill>
          <a:srgbClr val="C4E1A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Возобновляемые источники энергии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2386" y="0"/>
        <a:ext cx="2289305" cy="1508907"/>
      </dsp:txXfrm>
    </dsp:sp>
    <dsp:sp modelId="{9C081DC8-90A3-2E4F-A9EA-D84610F110E3}">
      <dsp:nvSpPr>
        <dsp:cNvPr id="0" name=""/>
        <dsp:cNvSpPr/>
      </dsp:nvSpPr>
      <dsp:spPr>
        <a:xfrm>
          <a:off x="1169513" y="1508907"/>
          <a:ext cx="4615050" cy="1508907"/>
        </a:xfrm>
        <a:prstGeom prst="trapezoid">
          <a:avLst>
            <a:gd name="adj" fmla="val 76811"/>
          </a:avLst>
        </a:prstGeom>
        <a:solidFill>
          <a:srgbClr val="82BF4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Энергоэффективность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7147" y="1508907"/>
        <a:ext cx="2999782" cy="1508907"/>
      </dsp:txXfrm>
    </dsp:sp>
    <dsp:sp modelId="{24211562-2475-074A-8A7C-A06C8F1FFFA2}">
      <dsp:nvSpPr>
        <dsp:cNvPr id="0" name=""/>
        <dsp:cNvSpPr/>
      </dsp:nvSpPr>
      <dsp:spPr>
        <a:xfrm>
          <a:off x="0" y="3017814"/>
          <a:ext cx="6954078" cy="1508907"/>
        </a:xfrm>
        <a:prstGeom prst="trapezoid">
          <a:avLst>
            <a:gd name="adj" fmla="val 76811"/>
          </a:avLst>
        </a:prstGeom>
        <a:solidFill>
          <a:srgbClr val="4A6E2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Сбережение энергии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6963" y="3017814"/>
        <a:ext cx="4520150" cy="1508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3D568-5917-8547-993D-15E1E2DA7C3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E9462-1F4F-F542-BD27-DCFACFAECB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7538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1363" indent="-2841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1413" indent="-22701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8613" indent="-22701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813" indent="-22701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97642433-26CE-5E4C-B57C-33D16DCC775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0782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E9462-1F4F-F542-BD27-DCFACFAECB4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4135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E9462-1F4F-F542-BD27-DCFACFAECB4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3600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E1AF5-36CB-4B91-B4E1-CA505CD3F41C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51478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E9462-1F4F-F542-BD27-DCFACFAECB4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5252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AAE23-111A-4F0C-B5F9-04A2A47F137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7108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F1F84-15C8-4FFC-B1B3-1D41B4D412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314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E1AF5-36CB-4B91-B4E1-CA505CD3F41C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51478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E1AF5-36CB-4B91-B4E1-CA505CD3F41C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51478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E1AF5-36CB-4B91-B4E1-CA505CD3F41C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5147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2249" y="8684899"/>
            <a:ext cx="2974150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5" rIns="93324" bIns="46665" anchor="b"/>
          <a:lstStyle>
            <a:lvl1pPr algn="l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B9A205-3D01-4E7A-9433-2DA308D9F034}" type="slidenum">
              <a:rPr lang="en-GB" altLang="en-US"/>
              <a:pPr algn="r" eaLnBrk="1" hangingPunct="1"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5" rIns="93324" bIns="46665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0015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5000"/>
              </a:spcBef>
              <a:buFont typeface="MetaBold-Roman" pitchFamily="50" charset="0"/>
              <a:buNone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D8B2C8-9004-4CAA-93EB-04B96ED3C2B8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18519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5454" y="8687825"/>
            <a:ext cx="2972548" cy="45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81" tIns="46044" rIns="92081" bIns="46044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0D065CFD-DCE6-4B6E-912B-5316D7C108E9}" type="slidenum">
              <a:rPr lang="en-GB" altLang="en-US" sz="130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algn="ctr" eaLnBrk="1" hangingPunct="1">
                <a:spcBef>
                  <a:spcPct val="0"/>
                </a:spcBef>
              </a:pPr>
              <a:t>4</a:t>
            </a:fld>
            <a:endParaRPr lang="en-GB" altLang="en-US" sz="130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09600"/>
            <a:ext cx="4573587" cy="34305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353" y="4224020"/>
            <a:ext cx="4963321" cy="412459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81" tIns="46044" rIns="92081" bIns="46044"/>
          <a:lstStyle/>
          <a:p>
            <a:pPr eaLnBrk="1" hangingPunct="1"/>
            <a:endParaRPr lang="de-DE" altLang="en-US"/>
          </a:p>
          <a:p>
            <a:pPr eaLnBrk="1" hangingPunct="1"/>
            <a:r>
              <a:rPr lang="de-DE" altLang="en-US"/>
              <a:t>Energy Management Systems, together with energy system optimization, is the current main thematic area on UNIDO‘s interventions.</a:t>
            </a:r>
          </a:p>
        </p:txBody>
      </p:sp>
    </p:spTree>
    <p:extLst>
      <p:ext uri="{BB962C8B-B14F-4D97-AF65-F5344CB8AC3E}">
        <p14:creationId xmlns:p14="http://schemas.microsoft.com/office/powerpoint/2010/main" xmlns="" val="3356961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5454" y="8687825"/>
            <a:ext cx="2972548" cy="45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81" tIns="46044" rIns="92081" bIns="46044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0D065CFD-DCE6-4B6E-912B-5316D7C108E9}" type="slidenum">
              <a:rPr lang="en-GB" altLang="en-US" sz="130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algn="ctr" eaLnBrk="1" hangingPunct="1">
                <a:spcBef>
                  <a:spcPct val="0"/>
                </a:spcBef>
              </a:pPr>
              <a:t>5</a:t>
            </a:fld>
            <a:endParaRPr lang="en-GB" altLang="en-US" sz="130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09600"/>
            <a:ext cx="4573587" cy="34305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353" y="4224020"/>
            <a:ext cx="4963321" cy="412459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81" tIns="46044" rIns="92081" bIns="46044"/>
          <a:lstStyle/>
          <a:p>
            <a:pPr eaLnBrk="1" hangingPunct="1"/>
            <a:endParaRPr lang="de-DE" altLang="en-US" dirty="0"/>
          </a:p>
          <a:p>
            <a:pPr eaLnBrk="1" hangingPunct="1"/>
            <a:r>
              <a:rPr lang="de-DE" altLang="en-US" dirty="0" err="1"/>
              <a:t>Energy</a:t>
            </a:r>
            <a:r>
              <a:rPr lang="de-DE" altLang="en-US" dirty="0"/>
              <a:t> Management Systems, </a:t>
            </a:r>
            <a:r>
              <a:rPr lang="de-DE" altLang="en-US" dirty="0" err="1"/>
              <a:t>together</a:t>
            </a:r>
            <a:r>
              <a:rPr lang="de-DE" altLang="en-US" dirty="0"/>
              <a:t> </a:t>
            </a:r>
            <a:r>
              <a:rPr lang="de-DE" altLang="en-US" dirty="0" err="1"/>
              <a:t>with</a:t>
            </a:r>
            <a:r>
              <a:rPr lang="de-DE" altLang="en-US" dirty="0"/>
              <a:t> </a:t>
            </a:r>
            <a:r>
              <a:rPr lang="de-DE" altLang="en-US" dirty="0" err="1"/>
              <a:t>energy</a:t>
            </a:r>
            <a:r>
              <a:rPr lang="de-DE" altLang="en-US" dirty="0"/>
              <a:t> </a:t>
            </a:r>
            <a:r>
              <a:rPr lang="de-DE" altLang="en-US" dirty="0" err="1"/>
              <a:t>system</a:t>
            </a:r>
            <a:r>
              <a:rPr lang="de-DE" altLang="en-US" dirty="0"/>
              <a:t> </a:t>
            </a:r>
            <a:r>
              <a:rPr lang="de-DE" altLang="en-US" dirty="0" err="1"/>
              <a:t>optimization</a:t>
            </a:r>
            <a:r>
              <a:rPr lang="de-DE" altLang="en-US" dirty="0"/>
              <a:t>, </a:t>
            </a:r>
            <a:r>
              <a:rPr lang="de-DE" altLang="en-US" dirty="0" err="1"/>
              <a:t>is</a:t>
            </a:r>
            <a:r>
              <a:rPr lang="de-DE" altLang="en-US" dirty="0"/>
              <a:t> </a:t>
            </a:r>
            <a:r>
              <a:rPr lang="de-DE" altLang="en-US" dirty="0" err="1"/>
              <a:t>the</a:t>
            </a:r>
            <a:r>
              <a:rPr lang="de-DE" altLang="en-US" dirty="0"/>
              <a:t> </a:t>
            </a:r>
            <a:r>
              <a:rPr lang="de-DE" altLang="en-US" dirty="0" err="1"/>
              <a:t>current</a:t>
            </a:r>
            <a:r>
              <a:rPr lang="de-DE" altLang="en-US" dirty="0"/>
              <a:t> </a:t>
            </a:r>
            <a:r>
              <a:rPr lang="de-DE" altLang="en-US" dirty="0" err="1"/>
              <a:t>main</a:t>
            </a:r>
            <a:r>
              <a:rPr lang="de-DE" altLang="en-US" dirty="0"/>
              <a:t> </a:t>
            </a:r>
            <a:r>
              <a:rPr lang="de-DE" altLang="en-US" dirty="0" err="1"/>
              <a:t>thematic</a:t>
            </a:r>
            <a:r>
              <a:rPr lang="de-DE" altLang="en-US" dirty="0"/>
              <a:t> </a:t>
            </a:r>
            <a:r>
              <a:rPr lang="de-DE" altLang="en-US" dirty="0" err="1"/>
              <a:t>area</a:t>
            </a:r>
            <a:r>
              <a:rPr lang="de-DE" altLang="en-US" dirty="0"/>
              <a:t> on </a:t>
            </a:r>
            <a:r>
              <a:rPr lang="de-DE" altLang="en-US" dirty="0" err="1"/>
              <a:t>UNIDO‘s</a:t>
            </a:r>
            <a:r>
              <a:rPr lang="de-DE" altLang="en-US" dirty="0"/>
              <a:t> </a:t>
            </a:r>
            <a:r>
              <a:rPr lang="de-DE" altLang="en-US" dirty="0" err="1"/>
              <a:t>interventions</a:t>
            </a:r>
            <a:r>
              <a:rPr lang="de-DE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29088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6201" y="8688479"/>
            <a:ext cx="2971799" cy="45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02" tIns="46351" rIns="92702" bIns="4635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27C12F2-03AA-4792-B6F1-9BAB763AD195}" type="slidenum">
              <a:rPr lang="en-GB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02" tIns="46351" rIns="92702" bIns="46351"/>
          <a:lstStyle/>
          <a:p>
            <a:pPr eaLnBrk="1" hangingPunct="1">
              <a:lnSpc>
                <a:spcPct val="80000"/>
              </a:lnSpc>
            </a:pPr>
            <a:endParaRPr lang="en-US" altLang="en-US" sz="100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000">
                <a:latin typeface="Arial" pitchFamily="34" charset="0"/>
                <a:cs typeface="Arial" pitchFamily="34" charset="0"/>
              </a:rPr>
              <a:t>This slide wants to give a feeling of the estimated saving potential, against current performance, in the different industrial branches through existing BAP and BAT.</a:t>
            </a:r>
          </a:p>
          <a:p>
            <a:pPr eaLnBrk="1" hangingPunct="1">
              <a:lnSpc>
                <a:spcPct val="80000"/>
              </a:lnSpc>
            </a:pPr>
            <a:endParaRPr lang="en-US" altLang="en-US" sz="100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000">
                <a:latin typeface="Arial" pitchFamily="34" charset="0"/>
                <a:cs typeface="Arial" pitchFamily="34" charset="0"/>
              </a:rPr>
              <a:t>One shall highlight the fact that substantial improvements are possible also in “developed countries”.</a:t>
            </a:r>
          </a:p>
          <a:p>
            <a:pPr eaLnBrk="1" hangingPunct="1">
              <a:lnSpc>
                <a:spcPct val="80000"/>
              </a:lnSpc>
            </a:pPr>
            <a:endParaRPr lang="en-US" altLang="en-US" sz="100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000">
                <a:latin typeface="Arial" pitchFamily="34" charset="0"/>
                <a:cs typeface="Arial" pitchFamily="34" charset="0"/>
              </a:rPr>
              <a:t>The bullet points are then meant to highlight  a number of objectives that span over different time periods or in other words, that it is possible/required/imperative to pursue energy efficiency and low carbon development in industry simultaneous on parallel time-tracks (short, medium and long).   Energy Efficiency in particular, can/should be regarded as a no-regret policy or intervention. </a:t>
            </a:r>
          </a:p>
          <a:p>
            <a:pPr eaLnBrk="1" hangingPunct="1">
              <a:lnSpc>
                <a:spcPct val="80000"/>
              </a:lnSpc>
            </a:pPr>
            <a:endParaRPr lang="en-US" altLang="en-US" sz="9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682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5904" y="8687405"/>
            <a:ext cx="2972097" cy="45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8" tIns="44919" rIns="89838" bIns="44919" anchor="b"/>
          <a:lstStyle>
            <a:lvl1pPr algn="l" defTabSz="898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defTabSz="898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defTabSz="898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defTabSz="898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defTabSz="898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C65AF3DE-0459-49D6-BD99-A2BACDA29CE2}" type="slidenum">
              <a:rPr lang="en-GB" altLang="en-US">
                <a:latin typeface="Times New Roman" pitchFamily="18" charset="0"/>
                <a:cs typeface="Times New Roman" pitchFamily="18" charset="0"/>
              </a:rPr>
              <a:pPr algn="r">
                <a:spcBef>
                  <a:spcPct val="0"/>
                </a:spcBef>
              </a:pPr>
              <a:t>7</a:t>
            </a:fld>
            <a:endParaRPr lang="en-GB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06425"/>
            <a:ext cx="4578350" cy="3433763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453" y="4224262"/>
            <a:ext cx="4964907" cy="41244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8" tIns="44919" rIns="89838" bIns="44919"/>
          <a:lstStyle/>
          <a:p>
            <a:pPr eaLnBrk="1" hangingPunct="1"/>
            <a:endParaRPr lang="de-DE" altLang="en-US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de-DE" altLang="en-US" dirty="0">
              <a:latin typeface="Arial" pitchFamily="34" charset="0"/>
              <a:cs typeface="Arial" pitchFamily="34" charset="0"/>
            </a:endParaRPr>
          </a:p>
          <a:p>
            <a:pPr marL="342900" indent="-342900" algn="l" defTabSz="457200" eaLnBrk="0" hangingPunct="0">
              <a:lnSpc>
                <a:spcPct val="90000"/>
              </a:lnSpc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0E0F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efficiency improvements with very favorable payback periods are often missed or do not get implemented due to other priorities</a:t>
            </a:r>
          </a:p>
          <a:p>
            <a:pPr marL="0" indent="0" algn="l" defTabSz="457200" eaLnBrk="0" hangingPunct="0">
              <a:lnSpc>
                <a:spcPct val="90000"/>
              </a:lnSpc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None/>
              <a:defRPr/>
            </a:pPr>
            <a:endParaRPr lang="en-US" sz="1200" dirty="0">
              <a:solidFill>
                <a:srgbClr val="0E0F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457200" eaLnBrk="0" hangingPunct="0">
              <a:lnSpc>
                <a:spcPct val="90000"/>
              </a:lnSpc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0E0F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those that are implemented may not be sustained due to lack of supportive operational/maintenance practices</a:t>
            </a:r>
          </a:p>
          <a:p>
            <a:pPr marL="0" indent="0" algn="l" defTabSz="457200" eaLnBrk="0" hangingPunct="0">
              <a:lnSpc>
                <a:spcPct val="90000"/>
              </a:lnSpc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None/>
              <a:defRPr/>
            </a:pPr>
            <a:endParaRPr lang="en-US" sz="1200" dirty="0">
              <a:solidFill>
                <a:srgbClr val="0E0F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457200" eaLnBrk="0" hangingPunct="0">
              <a:lnSpc>
                <a:spcPct val="90000"/>
              </a:lnSpc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0E0F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constant in the life of most industrial facilities is change of product mix, production, management, personnel</a:t>
            </a:r>
            <a:endParaRPr lang="en-US" sz="1200" b="1" i="1" dirty="0">
              <a:solidFill>
                <a:srgbClr val="005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48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i="1" dirty="0">
                <a:solidFill>
                  <a:schemeClr val="tx2"/>
                </a:solidFill>
                <a:latin typeface="Arial" pitchFamily="34" charset="0"/>
              </a:rPr>
              <a:t>The evidence:</a:t>
            </a:r>
            <a:r>
              <a:rPr lang="en-US" altLang="en-US" sz="1200" i="1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altLang="en-US" sz="1200" dirty="0">
                <a:solidFill>
                  <a:schemeClr val="tx2"/>
                </a:solidFill>
                <a:latin typeface="Arial" pitchFamily="34" charset="0"/>
              </a:rPr>
              <a:t>Most </a:t>
            </a:r>
            <a:r>
              <a:rPr lang="en-US" altLang="en-US" sz="1200" dirty="0">
                <a:solidFill>
                  <a:schemeClr val="tx2"/>
                </a:solidFill>
                <a:latin typeface="Arial" pitchFamily="34" charset="0"/>
                <a:ea typeface="MS Mincho" pitchFamily="49" charset="-128"/>
              </a:rPr>
              <a:t>energy efficiency in industry is achieved through changes in </a:t>
            </a:r>
            <a:r>
              <a:rPr lang="en-US" altLang="en-US" sz="1200" b="1" i="1" dirty="0">
                <a:solidFill>
                  <a:schemeClr val="tx2"/>
                </a:solidFill>
                <a:latin typeface="Arial" pitchFamily="34" charset="0"/>
                <a:ea typeface="MS Mincho" pitchFamily="49" charset="-128"/>
              </a:rPr>
              <a:t>how energy is managed</a:t>
            </a:r>
            <a:r>
              <a:rPr lang="en-US" altLang="en-US" sz="1200" dirty="0">
                <a:solidFill>
                  <a:schemeClr val="tx2"/>
                </a:solidFill>
                <a:latin typeface="Arial" pitchFamily="34" charset="0"/>
                <a:ea typeface="MS Mincho" pitchFamily="49" charset="-128"/>
              </a:rPr>
              <a:t> rather than through installation of new technologies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9D8A2F-E3B4-4063-8756-672A03BD01F6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11480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E1AF5-36CB-4B91-B4E1-CA505CD3F41C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3309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91098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4241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765175"/>
            <a:ext cx="2105025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765175"/>
            <a:ext cx="616743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00315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38995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4677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680E396-9AB3-3C4E-BC1C-86465FED49E0}" type="datetime1">
              <a:rPr lang="es-ES" smtClean="0"/>
              <a:pPr>
                <a:defRPr/>
              </a:pPr>
              <a:t>16/03/2016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967A7-3A04-4921-ABB9-36118E1FA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330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65051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17110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o 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4A6E2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hangingPunct="1">
              <a:lnSpc>
                <a:spcPct val="90000"/>
              </a:lnSpc>
              <a:spcBef>
                <a:spcPct val="65000"/>
              </a:spcBef>
              <a:buClr>
                <a:srgbClr val="4A6E26"/>
              </a:buClr>
              <a:buFont typeface="Arial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3600" indent="-406400" eaLnBrk="1" hangingPunct="1">
              <a:lnSpc>
                <a:spcPct val="90000"/>
              </a:lnSpc>
              <a:spcBef>
                <a:spcPct val="35000"/>
              </a:spcBef>
              <a:buClr>
                <a:srgbClr val="4A6E26"/>
              </a:buClr>
              <a:buFont typeface="Wingdings" pitchFamily="2" charset="2"/>
              <a:buChar char="ü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Raleway" pitchFamily="34" charset="0"/>
              </a:defRPr>
            </a:lvl3pPr>
            <a:lvl4pPr>
              <a:defRPr>
                <a:latin typeface="Raleway" pitchFamily="34" charset="0"/>
              </a:defRPr>
            </a:lvl4pPr>
            <a:lvl5pPr>
              <a:defRPr>
                <a:latin typeface="Raleway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xmlns="" val="952960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17110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O San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89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3293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989138"/>
            <a:ext cx="41354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989138"/>
            <a:ext cx="4137025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3774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89929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87709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9889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5521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9996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765175"/>
            <a:ext cx="84248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89138"/>
            <a:ext cx="8424863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553200"/>
            <a:ext cx="22780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chemeClr val="bg1"/>
                </a:solidFill>
                <a:latin typeface="MetaBold-Roman" charset="0"/>
                <a:cs typeface="Arial" charset="0"/>
              </a:defRPr>
            </a:lvl1pPr>
          </a:lstStyle>
          <a:p>
            <a:pPr>
              <a:defRPr/>
            </a:pPr>
            <a:fld id="{DBA22DD3-03EB-504E-807E-7110E27A7E1E}" type="datetime1">
              <a:rPr lang="es-ES" smtClean="0"/>
              <a:pPr>
                <a:defRPr/>
              </a:pPr>
              <a:t>16/03/2016</a:t>
            </a:fld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553200"/>
            <a:ext cx="22320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  <a:latin typeface="MetaBold-Roman" charset="0"/>
                <a:cs typeface="Arial" charset="0"/>
              </a:defRPr>
            </a:lvl1pPr>
          </a:lstStyle>
          <a:p>
            <a:pPr>
              <a:defRPr/>
            </a:pPr>
            <a:fld id="{1FFD5C78-FBF0-7848-A9C7-8F2CA2B32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" name="Picture 15" descr="header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8" descr="footer copy"/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73825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724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3" r:id="rId15"/>
    <p:sldLayoutId id="2147483694" r:id="rId16"/>
    <p:sldLayoutId id="2147483695" r:id="rId17"/>
    <p:sldLayoutId id="2147483696" r:id="rId18"/>
    <p:sldLayoutId id="2147483698" r:id="rId19"/>
    <p:sldLayoutId id="2147483699" r:id="rId20"/>
    <p:sldLayoutId id="2147483700" r:id="rId21"/>
    <p:sldLayoutId id="2147483704" r:id="rId22"/>
    <p:sldLayoutId id="2147483705" r:id="rId23"/>
    <p:sldLayoutId id="2147483706" r:id="rId24"/>
    <p:sldLayoutId id="2147483707" r:id="rId25"/>
    <p:sldLayoutId id="2147483710" r:id="rId26"/>
    <p:sldLayoutId id="2147483711" r:id="rId27"/>
    <p:sldLayoutId id="2147483675" r:id="rId2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F93D1"/>
          </a:solidFill>
          <a:latin typeface="MetaBold-Roman" pitchFamily="50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 bwMode="auto">
          <a:xfrm>
            <a:off x="0" y="1580444"/>
            <a:ext cx="9144000" cy="4896556"/>
          </a:xfrm>
          <a:prstGeom prst="rect">
            <a:avLst/>
          </a:prstGeom>
          <a:solidFill>
            <a:srgbClr val="2F93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869950"/>
            <a:ext cx="9144000" cy="56938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B0F0"/>
              </a:solidFill>
            </a:endParaRPr>
          </a:p>
        </p:txBody>
      </p:sp>
      <p:pic>
        <p:nvPicPr>
          <p:cNvPr id="1638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323850" y="982175"/>
            <a:ext cx="8424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altLang="en-US" b="1" dirty="0">
                <a:solidFill>
                  <a:srgbClr val="0096D8"/>
                </a:solidFill>
                <a:latin typeface="Calibri" charset="0"/>
              </a:rPr>
              <a:t>Введение системы </a:t>
            </a:r>
            <a:r>
              <a:rPr lang="ru-RU" altLang="en-US" b="1" dirty="0" err="1">
                <a:solidFill>
                  <a:srgbClr val="0096D8"/>
                </a:solidFill>
                <a:latin typeface="Calibri" charset="0"/>
              </a:rPr>
              <a:t>энергоменеджмента</a:t>
            </a:r>
            <a:r>
              <a:rPr lang="ru-RU" altLang="en-US" b="1" dirty="0">
                <a:solidFill>
                  <a:srgbClr val="0096D8"/>
                </a:solidFill>
                <a:latin typeface="Calibri" charset="0"/>
              </a:rPr>
              <a:t> </a:t>
            </a:r>
            <a:r>
              <a:rPr lang="en-US" altLang="en-US" b="1" dirty="0">
                <a:solidFill>
                  <a:srgbClr val="0096D8"/>
                </a:solidFill>
                <a:latin typeface="Calibri" charset="0"/>
              </a:rPr>
              <a:t>– </a:t>
            </a:r>
            <a:r>
              <a:rPr lang="ru-RU" altLang="en-US" b="1" dirty="0">
                <a:solidFill>
                  <a:srgbClr val="0096D8"/>
                </a:solidFill>
                <a:latin typeface="Calibri" charset="0"/>
              </a:rPr>
              <a:t>Что, Как, Почему</a:t>
            </a:r>
            <a:endParaRPr lang="en-US" b="1" dirty="0">
              <a:solidFill>
                <a:srgbClr val="0096D8"/>
              </a:solidFill>
              <a:latin typeface="Calibri" charset="0"/>
            </a:endParaRPr>
          </a:p>
        </p:txBody>
      </p:sp>
      <p:pic>
        <p:nvPicPr>
          <p:cNvPr id="1638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00813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809750"/>
            <a:ext cx="511175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08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16688" y="6553200"/>
            <a:ext cx="2232025" cy="476250"/>
          </a:xfrm>
        </p:spPr>
        <p:txBody>
          <a:bodyPr/>
          <a:lstStyle/>
          <a:p>
            <a:pPr>
              <a:defRPr/>
            </a:pPr>
            <a:fld id="{A6E7C4BF-5E4F-45BB-A450-C7C235FCF18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048"/>
            <a:ext cx="9144000" cy="466470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33753" y="854882"/>
            <a:ext cx="8291513" cy="7042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F93D1"/>
                </a:solidFill>
                <a:latin typeface="MetaBold-Roman" pitchFamily="50" charset="0"/>
                <a:cs typeface="Arial" charset="0"/>
              </a:defRPr>
            </a:lvl9pPr>
          </a:lstStyle>
          <a:p>
            <a:r>
              <a:rPr lang="ru-RU" sz="3000" dirty="0">
                <a:solidFill>
                  <a:srgbClr val="4A6E26"/>
                </a:solidFill>
                <a:latin typeface="Trebuchet MS" panose="020B0603020202020204" pitchFamily="34" charset="0"/>
              </a:rPr>
              <a:t>Роль эффективности</a:t>
            </a:r>
            <a:endParaRPr lang="es-ES" sz="3000" dirty="0">
              <a:solidFill>
                <a:srgbClr val="4A6E26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614" y="6146524"/>
            <a:ext cx="231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Источник</a:t>
            </a:r>
            <a:r>
              <a:rPr lang="en-US" dirty="0"/>
              <a:t>: IEA,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8124" y="1609048"/>
            <a:ext cx="71164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Кумулятивное снижение СО2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отраслям и технологиям к 2050г. </a:t>
            </a:r>
            <a:endParaRPr lang="ru-RU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746" y="1747547"/>
            <a:ext cx="1031051" cy="3693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Рис. 1.1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02" y="2581302"/>
            <a:ext cx="1015255" cy="22929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100" dirty="0"/>
              <a:t>Энергетика</a:t>
            </a:r>
          </a:p>
          <a:p>
            <a:pPr algn="r"/>
            <a:endParaRPr lang="ru-RU" sz="1100" dirty="0"/>
          </a:p>
          <a:p>
            <a:pPr algn="r"/>
            <a:r>
              <a:rPr lang="ru-RU" sz="1100" dirty="0"/>
              <a:t>Промышленность</a:t>
            </a:r>
          </a:p>
          <a:p>
            <a:pPr algn="r"/>
            <a:endParaRPr lang="ru-RU" sz="1100" dirty="0"/>
          </a:p>
          <a:p>
            <a:pPr algn="r"/>
            <a:r>
              <a:rPr lang="ru-RU" sz="1100" dirty="0"/>
              <a:t>Транспорт</a:t>
            </a:r>
          </a:p>
          <a:p>
            <a:pPr algn="r"/>
            <a:endParaRPr lang="ru-RU" sz="1100" dirty="0"/>
          </a:p>
          <a:p>
            <a:pPr algn="r"/>
            <a:endParaRPr lang="ru-RU" sz="1100" dirty="0"/>
          </a:p>
          <a:p>
            <a:pPr algn="r"/>
            <a:r>
              <a:rPr lang="ru-RU" sz="1100" dirty="0"/>
              <a:t>Здания</a:t>
            </a:r>
          </a:p>
          <a:p>
            <a:pPr algn="r"/>
            <a:endParaRPr lang="ru-RU" sz="1100" dirty="0"/>
          </a:p>
          <a:p>
            <a:pPr algn="r"/>
            <a:r>
              <a:rPr lang="ru-RU" sz="1100" dirty="0"/>
              <a:t>Другие </a:t>
            </a:r>
          </a:p>
          <a:p>
            <a:pPr algn="r"/>
            <a:r>
              <a:rPr lang="ru-RU" sz="1100" dirty="0"/>
              <a:t>трансформации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82939" y="2616286"/>
            <a:ext cx="1120421" cy="25314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50" dirty="0"/>
              <a:t>Возобновляемые источники энергии</a:t>
            </a:r>
          </a:p>
          <a:p>
            <a:r>
              <a:rPr lang="ru-RU" sz="1050" dirty="0"/>
              <a:t>Улавливание и хранение углерода</a:t>
            </a:r>
          </a:p>
          <a:p>
            <a:endParaRPr lang="ru-RU" sz="1100" dirty="0"/>
          </a:p>
          <a:p>
            <a:r>
              <a:rPr lang="ru-RU" sz="1050" dirty="0"/>
              <a:t>Смена топлива</a:t>
            </a:r>
          </a:p>
          <a:p>
            <a:endParaRPr lang="ru-RU" sz="1100" dirty="0"/>
          </a:p>
          <a:p>
            <a:r>
              <a:rPr lang="ru-RU" sz="1050" dirty="0"/>
              <a:t>Энергоэффективность</a:t>
            </a:r>
          </a:p>
          <a:p>
            <a:endParaRPr lang="ru-RU" sz="1050" dirty="0"/>
          </a:p>
          <a:p>
            <a:r>
              <a:rPr lang="ru-RU" sz="1050" dirty="0"/>
              <a:t>Ядерная энергия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8124" y="5497896"/>
            <a:ext cx="71760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Для достижения </a:t>
            </a:r>
            <a:r>
              <a:rPr lang="en-US" sz="14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2DS </a:t>
            </a:r>
            <a:r>
              <a:rPr lang="ru-RU" sz="14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необходимо портфолио </a:t>
            </a:r>
            <a:r>
              <a:rPr lang="ru-RU" sz="1400" i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низкоуглеродных</a:t>
            </a:r>
            <a:r>
              <a:rPr lang="ru-RU" sz="14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технологий; некоторые решения широко применимы, в то время как другие требуются для специализированных отраслей.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15" y="5497896"/>
            <a:ext cx="16294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Ключевой момент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713785" y="4184374"/>
            <a:ext cx="1389575" cy="4345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7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cintosh HD:Users:andrealopezsanz:Documents:Local Cloud:Shared:Marketing:Promotion:Website:GEN website:Template GEN web:images:estudio-de-facturacio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86" y="1722437"/>
            <a:ext cx="8305214" cy="441024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37652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dirty="0"/>
              <a:t>Чего можно достичь?</a:t>
            </a:r>
            <a:endParaRPr lang="es-ES" sz="30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69220" y="3773671"/>
            <a:ext cx="19016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/>
              <a:t>Природный газ, </a:t>
            </a:r>
            <a:r>
              <a:rPr lang="ru-RU" sz="1400" dirty="0" err="1"/>
              <a:t>кВтч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703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31" t="51662" r="20566" b="11029"/>
          <a:stretch>
            <a:fillRect/>
          </a:stretch>
        </p:blipFill>
        <p:spPr bwMode="auto">
          <a:xfrm rot="21060000">
            <a:off x="5877869" y="4531464"/>
            <a:ext cx="247173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69" t="14354" r="15842" b="50301"/>
          <a:stretch>
            <a:fillRect/>
          </a:stretch>
        </p:blipFill>
        <p:spPr bwMode="auto">
          <a:xfrm rot="540000">
            <a:off x="5712973" y="1829539"/>
            <a:ext cx="3033713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3 CuadroTexto"/>
          <p:cNvSpPr txBox="1">
            <a:spLocks noChangeArrowheads="1"/>
          </p:cNvSpPr>
          <p:nvPr/>
        </p:nvSpPr>
        <p:spPr bwMode="auto">
          <a:xfrm>
            <a:off x="3233089" y="3269401"/>
            <a:ext cx="15642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ru-RU" sz="4000" b="1" dirty="0" err="1">
                <a:solidFill>
                  <a:srgbClr val="EDB323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кВтч</a:t>
            </a:r>
            <a:endParaRPr lang="es-ES" sz="4000" b="1" dirty="0">
              <a:solidFill>
                <a:srgbClr val="EDB323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9 CuadroTexto"/>
          <p:cNvSpPr txBox="1">
            <a:spLocks noChangeArrowheads="1"/>
          </p:cNvSpPr>
          <p:nvPr/>
        </p:nvSpPr>
        <p:spPr bwMode="auto">
          <a:xfrm>
            <a:off x="2812775" y="4061564"/>
            <a:ext cx="2821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2800" b="1" dirty="0">
                <a:solidFill>
                  <a:srgbClr val="486C2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solidFill>
                  <a:srgbClr val="486C2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Руб.</a:t>
            </a:r>
            <a:r>
              <a:rPr lang="es-ES" sz="2800" b="1" dirty="0">
                <a:solidFill>
                  <a:srgbClr val="486C2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+ </a:t>
            </a:r>
            <a:r>
              <a:rPr lang="ru-RU" sz="2800" b="1" dirty="0">
                <a:solidFill>
                  <a:srgbClr val="486C2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СО</a:t>
            </a:r>
            <a:r>
              <a:rPr lang="es-ES" sz="2800" b="1" baseline="-25000" dirty="0">
                <a:solidFill>
                  <a:srgbClr val="486C2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2)</a:t>
            </a:r>
            <a:r>
              <a:rPr lang="es-ES" sz="2800" b="1" dirty="0">
                <a:solidFill>
                  <a:srgbClr val="486C2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9 CuadroTexto"/>
          <p:cNvSpPr txBox="1">
            <a:spLocks noChangeArrowheads="1"/>
          </p:cNvSpPr>
          <p:nvPr/>
        </p:nvSpPr>
        <p:spPr bwMode="auto">
          <a:xfrm>
            <a:off x="2733261" y="1540614"/>
            <a:ext cx="353207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ru-RU" sz="22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Зачинать и поддерживать </a:t>
            </a:r>
            <a:r>
              <a:rPr lang="ru-RU" sz="2200" b="1" dirty="0">
                <a:solidFill>
                  <a:srgbClr val="EDB32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изменения</a:t>
            </a:r>
            <a:endParaRPr lang="es-ES" sz="2200" b="1" dirty="0">
              <a:solidFill>
                <a:srgbClr val="EDB32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7 Rectángulo"/>
          <p:cNvSpPr>
            <a:spLocks noChangeArrowheads="1"/>
          </p:cNvSpPr>
          <p:nvPr/>
        </p:nvSpPr>
        <p:spPr bwMode="auto">
          <a:xfrm>
            <a:off x="6987209" y="3653948"/>
            <a:ext cx="20869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Планировать </a:t>
            </a:r>
            <a:r>
              <a:rPr lang="ru-RU" sz="2200" b="1" dirty="0">
                <a:solidFill>
                  <a:srgbClr val="EDB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</a:t>
            </a:r>
            <a:endParaRPr lang="es-ES" sz="2200" b="1" dirty="0">
              <a:solidFill>
                <a:srgbClr val="EDB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9 CuadroTexto"/>
          <p:cNvSpPr txBox="1">
            <a:spLocks noChangeArrowheads="1"/>
          </p:cNvSpPr>
          <p:nvPr/>
        </p:nvSpPr>
        <p:spPr bwMode="auto">
          <a:xfrm>
            <a:off x="2497967" y="5909139"/>
            <a:ext cx="40319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Создавать </a:t>
            </a:r>
            <a:r>
              <a:rPr lang="ru-RU" sz="2200" b="1" dirty="0">
                <a:solidFill>
                  <a:srgbClr val="EDB32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изменения</a:t>
            </a:r>
            <a:endParaRPr lang="es-ES" sz="2200" b="1" dirty="0">
              <a:solidFill>
                <a:srgbClr val="EDB32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16 Rectángulo"/>
          <p:cNvSpPr>
            <a:spLocks noChangeArrowheads="1"/>
          </p:cNvSpPr>
          <p:nvPr/>
        </p:nvSpPr>
        <p:spPr bwMode="auto">
          <a:xfrm>
            <a:off x="-262210" y="3628780"/>
            <a:ext cx="25923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Проверять </a:t>
            </a:r>
            <a:r>
              <a:rPr lang="ru-RU" sz="2200" b="1" dirty="0">
                <a:solidFill>
                  <a:srgbClr val="EDB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s-ES" sz="2200" b="1" dirty="0">
              <a:solidFill>
                <a:srgbClr val="EDB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5" t="13371" r="55412" b="49319"/>
          <a:stretch>
            <a:fillRect/>
          </a:stretch>
        </p:blipFill>
        <p:spPr bwMode="auto">
          <a:xfrm rot="21060000">
            <a:off x="509588" y="1748576"/>
            <a:ext cx="24272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94" t="54608" r="55412" b="12993"/>
          <a:stretch>
            <a:fillRect/>
          </a:stretch>
        </p:blipFill>
        <p:spPr bwMode="auto">
          <a:xfrm rot="540000">
            <a:off x="428625" y="4680689"/>
            <a:ext cx="251936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57" t="15337" r="36909" b="13974"/>
          <a:stretch>
            <a:fillRect/>
          </a:stretch>
        </p:blipFill>
        <p:spPr bwMode="auto">
          <a:xfrm>
            <a:off x="5003800" y="3053501"/>
            <a:ext cx="8588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ítulo 1"/>
          <p:cNvSpPr>
            <a:spLocks noGrp="1"/>
          </p:cNvSpPr>
          <p:nvPr>
            <p:ph type="title"/>
          </p:nvPr>
        </p:nvSpPr>
        <p:spPr>
          <a:xfrm>
            <a:off x="457200" y="66351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4A6E26"/>
                </a:solidFill>
                <a:cs typeface="Raleway"/>
              </a:rPr>
              <a:t>Что такое СЭнМ с </a:t>
            </a:r>
            <a:r>
              <a:rPr lang="es-ES" dirty="0">
                <a:solidFill>
                  <a:srgbClr val="4A6E26"/>
                </a:solidFill>
                <a:cs typeface="Raleway"/>
              </a:rPr>
              <a:t>ISO 50001?</a:t>
            </a:r>
          </a:p>
        </p:txBody>
      </p:sp>
    </p:spTree>
    <p:extLst>
      <p:ext uri="{BB962C8B-B14F-4D97-AF65-F5344CB8AC3E}">
        <p14:creationId xmlns:p14="http://schemas.microsoft.com/office/powerpoint/2010/main" xmlns="" val="8472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Выгоды</a:t>
            </a:r>
            <a:endParaRPr lang="en-IE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46"/>
            <a:ext cx="8229600" cy="49412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dirty="0"/>
              <a:t>Издержки</a:t>
            </a: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dirty="0"/>
              <a:t>Устойчивое развитие</a:t>
            </a: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dirty="0"/>
              <a:t>Безопасность поставок</a:t>
            </a: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dirty="0"/>
              <a:t>Волатильность цен</a:t>
            </a: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dirty="0"/>
              <a:t>Признание</a:t>
            </a: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dirty="0"/>
              <a:t>Сертификация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958263" y="6357938"/>
            <a:ext cx="185737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E7C4BF-5E4F-45BB-A450-C7C235FCF18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3306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741" y="3556064"/>
            <a:ext cx="3457370" cy="24877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3 ключевых элемента</a:t>
            </a:r>
            <a:r>
              <a:rPr lang="es-ES" sz="3000" dirty="0"/>
              <a:t>- </a:t>
            </a:r>
            <a:r>
              <a:rPr lang="ru-RU" sz="3000" dirty="0"/>
              <a:t>ЛЮДИ</a:t>
            </a:r>
            <a:endParaRPr lang="es-ES" sz="3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Руководство и поддержка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Четкое распределение ролей и обязанностей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Изменение организационной культуры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Управление изменениями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Постоянное изменение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4661452" y="4615276"/>
            <a:ext cx="12043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Проверять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9726" y="3629291"/>
            <a:ext cx="101565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Зачинать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421669" y="4667278"/>
            <a:ext cx="14410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Планировать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2504" y="5668866"/>
            <a:ext cx="10833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Создавать</a:t>
            </a:r>
          </a:p>
        </p:txBody>
      </p:sp>
    </p:spTree>
    <p:extLst>
      <p:ext uri="{BB962C8B-B14F-4D97-AF65-F5344CB8AC3E}">
        <p14:creationId xmlns:p14="http://schemas.microsoft.com/office/powerpoint/2010/main" xmlns="" val="396513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44446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4A6E26"/>
                </a:solidFill>
                <a:cs typeface="Raleway"/>
              </a:rPr>
              <a:t>Возможности сбережения</a:t>
            </a:r>
            <a:endParaRPr lang="es-ES" sz="3000" dirty="0">
              <a:solidFill>
                <a:srgbClr val="4A6E26"/>
              </a:solidFill>
              <a:cs typeface="Raleway"/>
            </a:endParaRPr>
          </a:p>
        </p:txBody>
      </p:sp>
      <p:pic>
        <p:nvPicPr>
          <p:cNvPr id="5" name="Imagen 4" descr="Captura de pantalla 2013-09-25 a la(s) 13.2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46" y="2151415"/>
            <a:ext cx="4515556" cy="3018146"/>
          </a:xfrm>
          <a:prstGeom prst="rect">
            <a:avLst/>
          </a:prstGeom>
        </p:spPr>
      </p:pic>
      <p:pic>
        <p:nvPicPr>
          <p:cNvPr id="6" name="Imagen 5" descr="IMG_03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2" y="2151415"/>
            <a:ext cx="4527218" cy="30181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75397" y="5573889"/>
            <a:ext cx="3021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E8A9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Разные приоритеты</a:t>
            </a:r>
            <a:endParaRPr lang="es-ES" sz="2400" dirty="0">
              <a:solidFill>
                <a:srgbClr val="E8A9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0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3242" y="934140"/>
            <a:ext cx="8424863" cy="1143000"/>
          </a:xfrm>
        </p:spPr>
        <p:txBody>
          <a:bodyPr>
            <a:normAutofit/>
          </a:bodyPr>
          <a:lstStyle/>
          <a:p>
            <a:r>
              <a:rPr lang="ru-RU" sz="3000" dirty="0"/>
              <a:t>3 ключевых элемента – ДАННЫЕ и ИНФОРМАЦИЯ</a:t>
            </a:r>
            <a:endParaRPr lang="es-ES" sz="3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3243" y="2259971"/>
            <a:ext cx="6315488" cy="34276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Критически важный вопрос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Частые недопонимания, напр. что такое удельный показатель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Управление изменениями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Комплексная математика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n-US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s-ES" dirty="0"/>
          </a:p>
        </p:txBody>
      </p:sp>
      <p:pic>
        <p:nvPicPr>
          <p:cNvPr id="4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546" y="3556401"/>
            <a:ext cx="3457370" cy="2487755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741" y="3546125"/>
            <a:ext cx="3457370" cy="24877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1452" y="4605337"/>
            <a:ext cx="12114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Проверить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69727" y="3619352"/>
            <a:ext cx="133939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Приступить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00312" y="5658927"/>
            <a:ext cx="11055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Выполнить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1669" y="4657339"/>
            <a:ext cx="15516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Спланировать</a:t>
            </a:r>
          </a:p>
        </p:txBody>
      </p:sp>
      <p:pic>
        <p:nvPicPr>
          <p:cNvPr id="16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741" y="3556064"/>
            <a:ext cx="3457370" cy="24877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61452" y="4615276"/>
            <a:ext cx="12043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Проверять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69726" y="3629291"/>
            <a:ext cx="101565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Зачинать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421669" y="4667278"/>
            <a:ext cx="14410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Планировать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22504" y="5668866"/>
            <a:ext cx="10833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Создавать</a:t>
            </a:r>
          </a:p>
        </p:txBody>
      </p:sp>
    </p:spTree>
    <p:extLst>
      <p:ext uri="{BB962C8B-B14F-4D97-AF65-F5344CB8AC3E}">
        <p14:creationId xmlns:p14="http://schemas.microsoft.com/office/powerpoint/2010/main" xmlns="" val="128669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вопрос?</a:t>
            </a:r>
            <a:endParaRPr lang="es-ES" dirty="0"/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457200" y="1756644"/>
            <a:ext cx="8229600" cy="13145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ru-RU" altLang="en-US" sz="2000" i="1" dirty="0">
                <a:latin typeface="Arial" pitchFamily="34" charset="0"/>
                <a:ea typeface="ＭＳ Ｐゴシック" pitchFamily="34" charset="-128"/>
              </a:rPr>
              <a:t>«Скольким руководителям их сотрудники говорили, что плохой расход угля связан с низкой производительностью? Как им определить, предлог это или реальная причина?»</a:t>
            </a:r>
            <a:endParaRPr lang="en-GB" sz="18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100223"/>
            <a:ext cx="8229600" cy="256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90000"/>
              </a:lnSpc>
              <a:spcBef>
                <a:spcPct val="65000"/>
              </a:spcBef>
              <a:spcAft>
                <a:spcPts val="0"/>
              </a:spcAft>
              <a:buClr>
                <a:srgbClr val="4A6E26"/>
              </a:buClr>
              <a:buSzTx/>
              <a:buFont typeface="Arial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3600" marR="0" indent="-406400" algn="l" defTabSz="457200" rtl="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4A6E26"/>
              </a:buClr>
              <a:buSzTx/>
              <a:buFont typeface="Wingdings" pitchFamily="2" charset="2"/>
              <a:buChar char="ü"/>
              <a:tabLst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Raleway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Raleway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sz="2000" dirty="0">
                <a:ea typeface="ＭＳ Ｐゴシック" pitchFamily="34" charset="-128"/>
              </a:rPr>
              <a:t>Это вступительные слова из бюллетеня 1943 года Министерства топлива и энергетики, критикующие метрику «тонны угля на тонну выхода» как вводящий в заблуждение индикатор топливной эффективности.</a:t>
            </a:r>
            <a:endParaRPr lang="en-GB" sz="20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ru-RU" sz="2000" dirty="0">
                <a:ea typeface="ＭＳ Ｐゴシック" pitchFamily="34" charset="-128"/>
              </a:rPr>
              <a:t>Автором был Оливер </a:t>
            </a:r>
            <a:r>
              <a:rPr lang="ru-RU" sz="2000" dirty="0" err="1">
                <a:ea typeface="ＭＳ Ｐゴシック" pitchFamily="34" charset="-128"/>
              </a:rPr>
              <a:t>Лайл</a:t>
            </a:r>
            <a:r>
              <a:rPr lang="ru-RU" sz="2000" dirty="0">
                <a:ea typeface="ＭＳ Ｐゴシック" pitchFamily="34" charset="-128"/>
              </a:rPr>
              <a:t> – руководящий директор одноименного сахарного завода, знающий и выдающийся инженер, совершенно не имеющий времени на удельный энергетический коэффициент. Сегодня любой заводской инженер знает, что удельный коэффициент изменяется по причинам, не зависящим от энергоэффективности.</a:t>
            </a:r>
            <a:endParaRPr lang="en-GB" sz="20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34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1921850"/>
            <a:ext cx="419258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4082438"/>
            <a:ext cx="45339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1692275" y="4363425"/>
            <a:ext cx="2165350" cy="603250"/>
          </a:xfrm>
          <a:prstGeom prst="rect">
            <a:avLst/>
          </a:prstGeom>
        </p:spPr>
        <p:txBody>
          <a:bodyPr/>
          <a:lstStyle/>
          <a:p>
            <a:pPr marL="342900" algn="r" defTabSz="457200" fontAlgn="auto">
              <a:spcBef>
                <a:spcPts val="0"/>
              </a:spcBef>
              <a:spcAft>
                <a:spcPts val="0"/>
              </a:spcAft>
              <a:buClr>
                <a:srgbClr val="4A6E26"/>
              </a:buClr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+</a:t>
            </a:r>
            <a:r>
              <a:rPr lang="en-US" sz="3200" b="1" dirty="0">
                <a:solidFill>
                  <a:srgbClr val="FF0000"/>
                </a:solidFill>
                <a:latin typeface="+mn-lt"/>
                <a:ea typeface="ＭＳ Ｐゴシック" charset="0"/>
              </a:rPr>
              <a:t>2.19 %</a:t>
            </a:r>
            <a:endParaRPr lang="en-US" sz="3200" b="1" dirty="0">
              <a:latin typeface="+mn-lt"/>
              <a:ea typeface="+mn-ea"/>
            </a:endParaRPr>
          </a:p>
        </p:txBody>
      </p:sp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796493"/>
            <a:ext cx="470058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5219700" y="3780813"/>
            <a:ext cx="2166938" cy="603250"/>
          </a:xfrm>
          <a:prstGeom prst="rect">
            <a:avLst/>
          </a:prstGeom>
        </p:spPr>
        <p:txBody>
          <a:bodyPr/>
          <a:lstStyle/>
          <a:p>
            <a:pPr marL="342900" algn="r" defTabSz="457200" fontAlgn="auto">
              <a:spcBef>
                <a:spcPts val="0"/>
              </a:spcBef>
              <a:spcAft>
                <a:spcPts val="0"/>
              </a:spcAft>
              <a:buClr>
                <a:srgbClr val="4A6E26"/>
              </a:buClr>
              <a:defRPr/>
            </a:pPr>
            <a:r>
              <a:rPr lang="en-US" sz="3200" b="1" dirty="0">
                <a:solidFill>
                  <a:srgbClr val="33CC33"/>
                </a:solidFill>
                <a:latin typeface="+mn-lt"/>
                <a:ea typeface="ＭＳ Ｐゴシック" charset="0"/>
              </a:rPr>
              <a:t>-8.94 %</a:t>
            </a:r>
            <a:endParaRPr lang="en-US" sz="3200" b="1" dirty="0">
              <a:solidFill>
                <a:srgbClr val="33CC33"/>
              </a:solidFill>
              <a:latin typeface="+mn-lt"/>
              <a:ea typeface="+mn-ea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53539" y="5952512"/>
            <a:ext cx="2914307" cy="40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>
              <a:spcBef>
                <a:spcPct val="20000"/>
              </a:spcBef>
              <a:buClr>
                <a:srgbClr val="4A6E26"/>
              </a:buClr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Пивоваренная отрасль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Как мы измеряем энергорезультативность?</a:t>
            </a:r>
            <a:endParaRPr lang="es-ES" sz="3000" dirty="0"/>
          </a:p>
        </p:txBody>
      </p:sp>
      <p:sp>
        <p:nvSpPr>
          <p:cNvPr id="15" name="Marcador de contenido 2"/>
          <p:cNvSpPr txBox="1">
            <a:spLocks noGrp="1"/>
          </p:cNvSpPr>
          <p:nvPr>
            <p:ph idx="1"/>
          </p:nvPr>
        </p:nvSpPr>
        <p:spPr>
          <a:xfrm>
            <a:off x="1002458" y="2785449"/>
            <a:ext cx="2165350" cy="616071"/>
          </a:xfrm>
          <a:prstGeom prst="rect">
            <a:avLst/>
          </a:prstGeom>
        </p:spPr>
        <p:txBody>
          <a:bodyPr/>
          <a:lstStyle/>
          <a:p>
            <a:pPr marL="342900" algn="r" defTabSz="457200" fontAlgn="auto">
              <a:spcBef>
                <a:spcPts val="0"/>
              </a:spcBef>
              <a:spcAft>
                <a:spcPts val="0"/>
              </a:spcAft>
              <a:buClr>
                <a:srgbClr val="4A6E26"/>
              </a:buClr>
              <a:buNone/>
              <a:defRPr/>
            </a:pPr>
            <a:r>
              <a:rPr lang="en-US" sz="3200" b="1" dirty="0">
                <a:solidFill>
                  <a:srgbClr val="33CC33"/>
                </a:solidFill>
                <a:latin typeface="+mn-lt"/>
                <a:ea typeface="ＭＳ Ｐゴシック" charset="0"/>
              </a:rPr>
              <a:t>-16.74 %</a:t>
            </a:r>
            <a:endParaRPr lang="en-US" sz="3200" b="1" dirty="0">
              <a:solidFill>
                <a:srgbClr val="33CC33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3 ключевых элемента - ТЕХНОЛОГИЯ</a:t>
            </a:r>
            <a:endParaRPr lang="es-ES" sz="3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Наиболее легкое внедрение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Требуются инвестиции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Требуются знания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000" dirty="0"/>
              <a:t>Оптимизация системы</a:t>
            </a:r>
            <a:endParaRPr lang="en-US" sz="2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n-US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s-ES" dirty="0"/>
          </a:p>
        </p:txBody>
      </p:sp>
      <p:pic>
        <p:nvPicPr>
          <p:cNvPr id="12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546" y="3556401"/>
            <a:ext cx="3457370" cy="2487755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020" y="3556401"/>
            <a:ext cx="3443091" cy="2477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61452" y="4605337"/>
            <a:ext cx="12114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Проверить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9727" y="3619352"/>
            <a:ext cx="133939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Приступить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100312" y="5658927"/>
            <a:ext cx="11055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Выполнить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21669" y="4657339"/>
            <a:ext cx="15516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Спланировать</a:t>
            </a:r>
          </a:p>
        </p:txBody>
      </p:sp>
      <p:pic>
        <p:nvPicPr>
          <p:cNvPr id="1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741" y="3556064"/>
            <a:ext cx="3457370" cy="24877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1452" y="4615276"/>
            <a:ext cx="12043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Проверять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69726" y="3629291"/>
            <a:ext cx="101565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Зачинать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421669" y="4667278"/>
            <a:ext cx="14410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Планировать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2504" y="5668866"/>
            <a:ext cx="10833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Создавать</a:t>
            </a:r>
          </a:p>
        </p:txBody>
      </p:sp>
    </p:spTree>
    <p:extLst>
      <p:ext uri="{BB962C8B-B14F-4D97-AF65-F5344CB8AC3E}">
        <p14:creationId xmlns:p14="http://schemas.microsoft.com/office/powerpoint/2010/main" xmlns="" val="148230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16688" y="6500813"/>
            <a:ext cx="223202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AB23987-00E3-46BC-81CD-7DFD5C7EC3B6}" type="slidenum">
              <a:rPr lang="en-GB" altLang="en-US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GB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20716" y="2019300"/>
            <a:ext cx="9144000" cy="83820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ru-RU" altLang="en-US" sz="3000" dirty="0">
                <a:latin typeface="Arial" charset="0"/>
              </a:rPr>
              <a:t>Введение системы </a:t>
            </a:r>
            <a:r>
              <a:rPr lang="ru-RU" altLang="en-US" sz="3000" dirty="0" err="1">
                <a:latin typeface="Arial" charset="0"/>
              </a:rPr>
              <a:t>энергоменеджмента</a:t>
            </a:r>
            <a:r>
              <a:rPr lang="ru-RU" altLang="en-US" sz="3000" dirty="0">
                <a:latin typeface="Arial" charset="0"/>
              </a:rPr>
              <a:t> </a:t>
            </a:r>
            <a:br>
              <a:rPr lang="ru-RU" altLang="en-US" sz="3000" dirty="0">
                <a:latin typeface="Arial" charset="0"/>
              </a:rPr>
            </a:br>
            <a:r>
              <a:rPr lang="ru-RU" altLang="en-US" sz="3000" dirty="0">
                <a:latin typeface="Arial" charset="0"/>
              </a:rPr>
              <a:t>Что, Как, Почему</a:t>
            </a:r>
            <a:endParaRPr lang="en-US" altLang="en-US" sz="3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 bwMode="auto">
          <a:xfrm>
            <a:off x="167195" y="3536546"/>
            <a:ext cx="39576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35373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35373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endParaRPr lang="en-IE" altLang="en-US" sz="2000" b="1" kern="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ru-RU" altLang="en-US" sz="1800" b="1" kern="0" dirty="0">
                <a:solidFill>
                  <a:srgbClr val="000000"/>
                </a:solidFill>
                <a:latin typeface="Arial" pitchFamily="34" charset="0"/>
              </a:rPr>
              <a:t>Марко </a:t>
            </a:r>
            <a:r>
              <a:rPr lang="ru-RU" altLang="en-US" sz="1800" b="1" kern="0" dirty="0" err="1">
                <a:solidFill>
                  <a:srgbClr val="000000"/>
                </a:solidFill>
                <a:latin typeface="Arial" pitchFamily="34" charset="0"/>
              </a:rPr>
              <a:t>Маттейни</a:t>
            </a:r>
            <a:endParaRPr lang="en-IE" altLang="en-US" sz="1800" b="1" kern="0" dirty="0">
              <a:solidFill>
                <a:srgbClr val="000000"/>
              </a:solidFill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ru-RU" altLang="en-US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Руководитель проектов промышленной энергоэффективности</a:t>
            </a: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ru-RU" altLang="en-US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Департамент энергетики ЮНИДО</a:t>
            </a:r>
            <a:endParaRPr lang="en-US" altLang="en-US" sz="16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4"/>
          <p:cNvSpPr txBox="1">
            <a:spLocks/>
          </p:cNvSpPr>
          <p:nvPr/>
        </p:nvSpPr>
        <p:spPr bwMode="auto">
          <a:xfrm>
            <a:off x="854765" y="5108713"/>
            <a:ext cx="7404652" cy="155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35373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35373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endParaRPr lang="en-IE" altLang="en-US" sz="2000" kern="0" dirty="0">
              <a:solidFill>
                <a:schemeClr val="tx1"/>
              </a:solidFill>
              <a:latin typeface="Arial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bg1"/>
              </a:buClr>
              <a:buNone/>
            </a:pPr>
            <a:r>
              <a:rPr lang="ru-RU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Круглый стол «Внедрение комплексных систем энергетического менеджмента. Международный и российский опыт и возможности»</a:t>
            </a:r>
          </a:p>
          <a:p>
            <a:pPr algn="ctr" eaLnBrk="1" hangingPunct="1">
              <a:lnSpc>
                <a:spcPct val="80000"/>
              </a:lnSpc>
              <a:buClr>
                <a:schemeClr val="bg1"/>
              </a:buClr>
              <a:buNone/>
            </a:pPr>
            <a:r>
              <a:rPr lang="ru-RU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Казань, Российская Федерация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None/>
              <a:defRPr/>
            </a:pPr>
            <a:r>
              <a:rPr lang="en-US" altLang="en-US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en-US" sz="16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16.03.2016</a:t>
            </a:r>
            <a:endParaRPr lang="en-US" altLang="en-US" sz="16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None/>
              <a:defRPr/>
            </a:pPr>
            <a:endParaRPr lang="en-US" altLang="en-US" sz="18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5052392" y="3536546"/>
            <a:ext cx="39576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35373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35373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endParaRPr lang="en-IE" altLang="en-US" sz="2000" b="1" kern="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ru-RU" altLang="en-US" sz="1800" b="1" kern="0" dirty="0" err="1">
                <a:solidFill>
                  <a:srgbClr val="000000"/>
                </a:solidFill>
                <a:latin typeface="Arial" pitchFamily="34" charset="0"/>
              </a:rPr>
              <a:t>Лиам</a:t>
            </a:r>
            <a:r>
              <a:rPr lang="ru-RU" altLang="en-US" sz="1800" b="1" kern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altLang="en-US" sz="1800" b="1" kern="0" dirty="0" err="1">
                <a:solidFill>
                  <a:srgbClr val="000000"/>
                </a:solidFill>
                <a:latin typeface="Arial" pitchFamily="34" charset="0"/>
              </a:rPr>
              <a:t>Маклафлин</a:t>
            </a:r>
            <a:endParaRPr lang="en-IE" altLang="en-US" sz="1800" b="1" kern="0" dirty="0">
              <a:solidFill>
                <a:srgbClr val="000000"/>
              </a:solidFill>
              <a:latin typeface="Arial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ru-RU" altLang="en-US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Главный технический советник</a:t>
            </a: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US" altLang="en-US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GEN Europe</a:t>
            </a:r>
            <a:endParaRPr lang="ru-RU" alt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None/>
              <a:defRPr/>
            </a:pPr>
            <a:endParaRPr lang="en-US" altLang="en-US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59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452204919"/>
              </p:ext>
            </p:extLst>
          </p:nvPr>
        </p:nvGraphicFramePr>
        <p:xfrm>
          <a:off x="1136373" y="1406939"/>
          <a:ext cx="6954078" cy="4526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67532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Выгоды, не связанные с энергией</a:t>
            </a:r>
            <a:endParaRPr lang="en-IE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8174"/>
            <a:ext cx="8229600" cy="43634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Корпоративный имидж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«Смена парадигмы»</a:t>
            </a:r>
            <a:endParaRPr lang="en-IE" sz="2000" dirty="0"/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1800" dirty="0"/>
              <a:t>Командная работа и взаимодействие</a:t>
            </a:r>
            <a:endParaRPr lang="en-IE" sz="1800" dirty="0"/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1800" dirty="0"/>
              <a:t>Управленческие навыки</a:t>
            </a:r>
            <a:endParaRPr lang="en-IE" sz="1800" dirty="0"/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1800" dirty="0"/>
              <a:t>Мотивация</a:t>
            </a:r>
            <a:endParaRPr lang="en-IE" sz="18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Изменения в других управленческих процессах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Сбережения в </a:t>
            </a:r>
            <a:r>
              <a:rPr lang="ru-RU" sz="2000" dirty="0" err="1"/>
              <a:t>энергозатратах</a:t>
            </a:r>
            <a:r>
              <a:rPr lang="ru-RU" sz="2000" dirty="0"/>
              <a:t> </a:t>
            </a:r>
            <a:r>
              <a:rPr lang="en-IE" sz="2000" dirty="0"/>
              <a:t>X 2.5 (</a:t>
            </a:r>
            <a:r>
              <a:rPr lang="ru-RU" sz="2000" dirty="0"/>
              <a:t>Датское исследование</a:t>
            </a:r>
            <a:r>
              <a:rPr lang="en-IE" sz="2000" dirty="0"/>
              <a:t>)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958263" y="6357938"/>
            <a:ext cx="185737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E7C4BF-5E4F-45BB-A450-C7C235FCF18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28168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Барьеры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751"/>
            <a:ext cx="8229600" cy="48840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Руководство</a:t>
            </a:r>
            <a:endParaRPr lang="en-IE" sz="2000" dirty="0"/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Высшее руководство и технический уровень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Открытость изменениям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Технические знания</a:t>
            </a:r>
            <a:endParaRPr lang="en-IE" sz="2000" dirty="0"/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Операционный контроль</a:t>
            </a:r>
            <a:endParaRPr lang="en-IE" sz="2000" dirty="0"/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Измерение энергоэффективности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Допущение </a:t>
            </a:r>
            <a:r>
              <a:rPr lang="ru-RU" sz="2000" dirty="0" err="1"/>
              <a:t>низкозатратных</a:t>
            </a:r>
            <a:r>
              <a:rPr lang="ru-RU" sz="2000" dirty="0"/>
              <a:t> возможностей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958263" y="6357938"/>
            <a:ext cx="185737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E7C4BF-5E4F-45BB-A450-C7C235FCF18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0711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Что не является СЭнМ</a:t>
            </a:r>
            <a:endParaRPr lang="en-IE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8175"/>
            <a:ext cx="8229600" cy="465360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Измерение и программное обеспечение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Бюрократия и документы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Новые технологии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Возобновляемая энергия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Реактивная мощность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000" dirty="0"/>
              <a:t>Светодиодные лампы</a:t>
            </a:r>
            <a:endParaRPr lang="en-IE" sz="20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IE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958263" y="6357938"/>
            <a:ext cx="185737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E7C4BF-5E4F-45BB-A450-C7C235FCF183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04725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Ключевые понятия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Руководство и поддержка</a:t>
            </a:r>
            <a:endParaRPr lang="en-US" sz="2000" dirty="0"/>
          </a:p>
          <a:p>
            <a:pPr lvl="1"/>
            <a:r>
              <a:rPr lang="ru-RU" sz="1800" dirty="0"/>
              <a:t>Четко прописанные роли и обязанности</a:t>
            </a:r>
            <a:endParaRPr lang="en-US" sz="1800" dirty="0"/>
          </a:p>
          <a:p>
            <a:r>
              <a:rPr lang="ru-RU" sz="2000" dirty="0"/>
              <a:t>Непрерывное улучшение</a:t>
            </a:r>
            <a:endParaRPr lang="en-US" sz="2000" dirty="0"/>
          </a:p>
          <a:p>
            <a:pPr lvl="1"/>
            <a:r>
              <a:rPr lang="ru-RU" sz="1800" dirty="0"/>
              <a:t>Список возможностей</a:t>
            </a:r>
            <a:endParaRPr lang="en-US" sz="1800" dirty="0"/>
          </a:p>
          <a:p>
            <a:pPr lvl="1"/>
            <a:r>
              <a:rPr lang="ru-RU" sz="1800" dirty="0"/>
              <a:t>Операционный контроль</a:t>
            </a:r>
            <a:endParaRPr lang="en-US" sz="1800" dirty="0"/>
          </a:p>
          <a:p>
            <a:r>
              <a:rPr lang="ru-RU" sz="2000" dirty="0"/>
              <a:t>Акцент на Значительных </a:t>
            </a:r>
            <a:r>
              <a:rPr lang="ru-RU" sz="2000" dirty="0" err="1"/>
              <a:t>Энергопотребителях</a:t>
            </a:r>
            <a:endParaRPr lang="en-US" sz="2000" dirty="0"/>
          </a:p>
          <a:p>
            <a:r>
              <a:rPr lang="ru-RU" sz="2000" dirty="0"/>
              <a:t>Эффективное измерение результативности</a:t>
            </a:r>
            <a:endParaRPr lang="en-US" sz="2000" dirty="0"/>
          </a:p>
          <a:p>
            <a:r>
              <a:rPr lang="ru-RU" sz="2000" dirty="0"/>
              <a:t>Интеграция в процессы и организационную культуру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551261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65095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rgbClr val="4A6E26"/>
                </a:solidFill>
                <a:latin typeface="Trebuchet MS" panose="020B0603020202020204" pitchFamily="34" charset="0"/>
              </a:rPr>
              <a:t>Препятствия на пути к прогрессу?</a:t>
            </a:r>
            <a:endParaRPr lang="es-ES" sz="3000" dirty="0">
              <a:solidFill>
                <a:srgbClr val="4A6E26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1711325"/>
            <a:ext cx="8229600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5 Marcador de contenido"/>
          <p:cNvSpPr txBox="1">
            <a:spLocks/>
          </p:cNvSpPr>
          <p:nvPr/>
        </p:nvSpPr>
        <p:spPr bwMode="auto">
          <a:xfrm>
            <a:off x="3838675" y="1935158"/>
            <a:ext cx="1399247" cy="66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28800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18619E"/>
              </a:buClr>
              <a:buSzTx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Нет, спасибо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!</a:t>
            </a:r>
            <a:endParaRPr kumimoji="0" lang="en-IE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  <a:p>
            <a:pPr marL="0" marR="0" lvl="0" indent="28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8619E"/>
              </a:buClr>
              <a:buSzTx/>
              <a:tabLst/>
              <a:defRPr/>
            </a:pPr>
            <a:endParaRPr kumimoji="0" lang="es-ES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5 Marcador de contenido"/>
          <p:cNvSpPr txBox="1">
            <a:spLocks/>
          </p:cNvSpPr>
          <p:nvPr/>
        </p:nvSpPr>
        <p:spPr bwMode="auto">
          <a:xfrm>
            <a:off x="6569649" y="2328535"/>
            <a:ext cx="1323222" cy="52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18619E"/>
              </a:buClr>
              <a:buSzTx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Мы слишком заняты</a:t>
            </a:r>
            <a:endParaRPr kumimoji="0" lang="en-IE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8619E"/>
              </a:buClr>
              <a:buSzTx/>
              <a:tabLst/>
              <a:defRPr/>
            </a:pPr>
            <a:endParaRPr kumimoji="0" lang="es-ES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23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1773238"/>
            <a:ext cx="8278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en-US" sz="1800" dirty="0">
                <a:solidFill>
                  <a:srgbClr val="336699"/>
                </a:solidFill>
                <a:latin typeface="Arial" panose="020B0604020202020204" pitchFamily="34" charset="0"/>
              </a:rPr>
              <a:t>Организация Объединенных Наций по промышленному развитию– это специализированное агентство в системе ООН со следующим мандатом:</a:t>
            </a:r>
            <a:endParaRPr lang="en-US" altLang="en-US" sz="18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Line 4"/>
          <p:cNvSpPr>
            <a:spLocks noChangeShapeType="1"/>
          </p:cNvSpPr>
          <p:nvPr/>
        </p:nvSpPr>
        <p:spPr bwMode="auto">
          <a:xfrm>
            <a:off x="539750" y="1628775"/>
            <a:ext cx="8207375" cy="0"/>
          </a:xfrm>
          <a:prstGeom prst="line">
            <a:avLst/>
          </a:prstGeom>
          <a:noFill/>
          <a:ln w="12700" cap="rnd">
            <a:solidFill>
              <a:srgbClr val="3366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88938" y="2613025"/>
            <a:ext cx="85232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ru-RU" altLang="en-US" sz="1800" dirty="0">
                <a:solidFill>
                  <a:srgbClr val="336699"/>
                </a:solidFill>
                <a:latin typeface="Arial" panose="020B0604020202020204" pitchFamily="34" charset="0"/>
              </a:rPr>
              <a:t>Продвигать и поддерживать </a:t>
            </a:r>
            <a:r>
              <a:rPr lang="ru-RU" altLang="en-US" sz="1800" b="1" dirty="0">
                <a:solidFill>
                  <a:srgbClr val="336699"/>
                </a:solidFill>
                <a:latin typeface="Arial" panose="020B0604020202020204" pitchFamily="34" charset="0"/>
              </a:rPr>
              <a:t>Всеохватывающее и устойчивое промышленное развитие (</a:t>
            </a:r>
            <a:r>
              <a:rPr lang="en-US" altLang="en-US" sz="1800" b="1" dirty="0">
                <a:solidFill>
                  <a:srgbClr val="336699"/>
                </a:solidFill>
                <a:latin typeface="Arial" panose="020B0604020202020204" pitchFamily="34" charset="0"/>
              </a:rPr>
              <a:t>ISID</a:t>
            </a:r>
            <a:r>
              <a:rPr lang="ru-RU" altLang="en-US" sz="1800" b="1" dirty="0">
                <a:solidFill>
                  <a:srgbClr val="336699"/>
                </a:solidFill>
                <a:latin typeface="Arial" panose="020B0604020202020204" pitchFamily="34" charset="0"/>
              </a:rPr>
              <a:t>)</a:t>
            </a:r>
            <a:r>
              <a:rPr lang="ru-RU" altLang="en-US" sz="1800" dirty="0">
                <a:solidFill>
                  <a:srgbClr val="336699"/>
                </a:solidFill>
                <a:latin typeface="Arial" panose="020B0604020202020204" pitchFamily="34" charset="0"/>
              </a:rPr>
              <a:t> в развивающихся странах и странах с переходной экономикой.</a:t>
            </a:r>
          </a:p>
          <a:p>
            <a:pPr marL="0" indent="0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endParaRPr lang="en-US" altLang="en-US" sz="1800" dirty="0">
              <a:solidFill>
                <a:srgbClr val="3366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ru-RU" altLang="en-US" sz="1800" dirty="0">
                <a:solidFill>
                  <a:srgbClr val="336699"/>
                </a:solidFill>
                <a:latin typeface="Arial" panose="020B0604020202020204" pitchFamily="34" charset="0"/>
              </a:rPr>
              <a:t>	ЮНИДО играет активную роль в повестке глобального развития, фокусируя свою деятельность на трех тематических приоритетах:</a:t>
            </a:r>
            <a:endParaRPr lang="en-US" altLang="en-US" sz="18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0245" name="Picture 4" descr="thematic_priorities_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451"/>
          <a:stretch>
            <a:fillRect/>
          </a:stretch>
        </p:blipFill>
        <p:spPr bwMode="auto">
          <a:xfrm>
            <a:off x="1468438" y="4518025"/>
            <a:ext cx="10080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thematic_priorities_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47" r="33405"/>
          <a:stretch>
            <a:fillRect/>
          </a:stretch>
        </p:blipFill>
        <p:spPr bwMode="auto">
          <a:xfrm>
            <a:off x="4291013" y="4429125"/>
            <a:ext cx="10080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 descr="thematic_priorities_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146" r="-1144"/>
          <a:stretch>
            <a:fillRect/>
          </a:stretch>
        </p:blipFill>
        <p:spPr bwMode="auto">
          <a:xfrm>
            <a:off x="6962775" y="4518025"/>
            <a:ext cx="1079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2"/>
          <p:cNvSpPr txBox="1">
            <a:spLocks noChangeArrowheads="1"/>
          </p:cNvSpPr>
          <p:nvPr/>
        </p:nvSpPr>
        <p:spPr bwMode="auto">
          <a:xfrm>
            <a:off x="388938" y="5381625"/>
            <a:ext cx="2808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Снижение бедности через производственную деятельность</a:t>
            </a:r>
            <a:endParaRPr lang="en-US" altLang="en-US" sz="180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3382963" y="5348288"/>
            <a:ext cx="24479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Наращивание торгового потенциала</a:t>
            </a:r>
            <a:endParaRPr lang="en-US" altLang="en-US" sz="180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6315075" y="5381625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Энергетика и окружающая среда</a:t>
            </a:r>
            <a:endParaRPr lang="en-US" altLang="en-US" sz="180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0251" name="Rectangle 2"/>
          <p:cNvSpPr>
            <a:spLocks noChangeArrowheads="1"/>
          </p:cNvSpPr>
          <p:nvPr/>
        </p:nvSpPr>
        <p:spPr bwMode="auto">
          <a:xfrm>
            <a:off x="307975" y="952500"/>
            <a:ext cx="8526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ru-RU" altLang="en-US" dirty="0">
                <a:solidFill>
                  <a:srgbClr val="2F93D1"/>
                </a:solidFill>
                <a:latin typeface="Arial" panose="020B0604020202020204" pitchFamily="34" charset="0"/>
              </a:rPr>
              <a:t>О ЮНИДО</a:t>
            </a:r>
            <a:endParaRPr lang="en-US" altLang="en-US" dirty="0">
              <a:solidFill>
                <a:srgbClr val="2F93D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97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16688" y="6500813"/>
            <a:ext cx="223202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0B78FBE-5EDF-4083-B8BB-1A9DD8F0094B}" type="slidenum">
              <a:rPr lang="en-GB" altLang="en-US" sz="1600" smtClean="0">
                <a:solidFill>
                  <a:schemeClr val="bg1"/>
                </a:solidFill>
                <a:latin typeface="MetaBold-Roman" pitchFamily="50" charset="0"/>
                <a:ea typeface="MS PGothic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GB" altLang="en-US" sz="1600">
              <a:solidFill>
                <a:schemeClr val="bg1"/>
              </a:solidFill>
              <a:latin typeface="MetaBold-Roman" pitchFamily="50" charset="0"/>
              <a:ea typeface="MS PGothic" pitchFamily="34" charset="-128"/>
            </a:endParaRP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4498975" y="5867400"/>
            <a:ext cx="225425" cy="2286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712280" y="5818632"/>
            <a:ext cx="19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400" b="1" dirty="0">
                <a:solidFill>
                  <a:srgbClr val="183111"/>
                </a:solidFill>
                <a:latin typeface="Arial" charset="0"/>
                <a:ea typeface="MS PGothic" pitchFamily="34" charset="-128"/>
              </a:rPr>
              <a:t>Запланированная деятельность</a:t>
            </a:r>
            <a:endParaRPr lang="en-US" altLang="en-US" sz="1400" dirty="0">
              <a:solidFill>
                <a:srgbClr val="183111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386" name="Rectangle 10"/>
          <p:cNvSpPr>
            <a:spLocks noChangeArrowheads="1"/>
          </p:cNvSpPr>
          <p:nvPr/>
        </p:nvSpPr>
        <p:spPr bwMode="auto">
          <a:xfrm>
            <a:off x="4502150" y="5424983"/>
            <a:ext cx="222250" cy="21512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387" name="Text Box 11"/>
          <p:cNvSpPr txBox="1">
            <a:spLocks noChangeArrowheads="1"/>
          </p:cNvSpPr>
          <p:nvPr/>
        </p:nvSpPr>
        <p:spPr bwMode="auto">
          <a:xfrm>
            <a:off x="4682451" y="5381010"/>
            <a:ext cx="1816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400" b="1" dirty="0">
                <a:solidFill>
                  <a:srgbClr val="183111"/>
                </a:solidFill>
                <a:latin typeface="Arial" charset="0"/>
                <a:ea typeface="MS PGothic" pitchFamily="34" charset="-128"/>
              </a:rPr>
              <a:t>Текущие проекты</a:t>
            </a:r>
            <a:endParaRPr lang="en-US" altLang="en-US" sz="1400" b="1" dirty="0">
              <a:solidFill>
                <a:srgbClr val="183111"/>
              </a:solidFill>
              <a:latin typeface="Arial" charset="0"/>
              <a:ea typeface="MS PGothic" pitchFamily="34" charset="-128"/>
            </a:endParaRPr>
          </a:p>
        </p:txBody>
      </p:sp>
      <p:grpSp>
        <p:nvGrpSpPr>
          <p:cNvPr id="8201" name="Group 196"/>
          <p:cNvGrpSpPr>
            <a:grpSpLocks/>
          </p:cNvGrpSpPr>
          <p:nvPr/>
        </p:nvGrpSpPr>
        <p:grpSpPr bwMode="auto">
          <a:xfrm>
            <a:off x="1055688" y="1828800"/>
            <a:ext cx="7970837" cy="3887788"/>
            <a:chOff x="827088" y="2082800"/>
            <a:chExt cx="7970837" cy="3887788"/>
          </a:xfrm>
        </p:grpSpPr>
        <p:sp>
          <p:nvSpPr>
            <p:cNvPr id="8208" name="Brazil"/>
            <p:cNvSpPr>
              <a:spLocks noEditPoints="1"/>
            </p:cNvSpPr>
            <p:nvPr/>
          </p:nvSpPr>
          <p:spPr bwMode="gray">
            <a:xfrm>
              <a:off x="2587273" y="4205229"/>
              <a:ext cx="1008677" cy="1139770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Zypern"/>
            <p:cNvSpPr>
              <a:spLocks/>
            </p:cNvSpPr>
            <p:nvPr/>
          </p:nvSpPr>
          <p:spPr bwMode="gray">
            <a:xfrm>
              <a:off x="5287556" y="3319694"/>
              <a:ext cx="54291" cy="31422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Zimbabwe"/>
            <p:cNvSpPr>
              <a:spLocks/>
            </p:cNvSpPr>
            <p:nvPr/>
          </p:nvSpPr>
          <p:spPr bwMode="gray">
            <a:xfrm>
              <a:off x="5136112" y="4815107"/>
              <a:ext cx="200021" cy="1999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Zentral Afrikanische Republik"/>
            <p:cNvSpPr>
              <a:spLocks/>
            </p:cNvSpPr>
            <p:nvPr/>
          </p:nvSpPr>
          <p:spPr bwMode="gray">
            <a:xfrm>
              <a:off x="4861797" y="4039549"/>
              <a:ext cx="331463" cy="25280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Zambia"/>
            <p:cNvSpPr>
              <a:spLocks/>
            </p:cNvSpPr>
            <p:nvPr/>
          </p:nvSpPr>
          <p:spPr bwMode="gray">
            <a:xfrm>
              <a:off x="5056103" y="4596579"/>
              <a:ext cx="301461" cy="289942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West Sahara"/>
            <p:cNvSpPr>
              <a:spLocks/>
            </p:cNvSpPr>
            <p:nvPr/>
          </p:nvSpPr>
          <p:spPr bwMode="gray">
            <a:xfrm>
              <a:off x="4066000" y="3552504"/>
              <a:ext cx="217166" cy="185677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West Bank"/>
            <p:cNvSpPr>
              <a:spLocks/>
            </p:cNvSpPr>
            <p:nvPr/>
          </p:nvSpPr>
          <p:spPr bwMode="gray">
            <a:xfrm>
              <a:off x="5364707" y="3412532"/>
              <a:ext cx="15716" cy="34279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Vietnam"/>
            <p:cNvSpPr>
              <a:spLocks/>
            </p:cNvSpPr>
            <p:nvPr/>
          </p:nvSpPr>
          <p:spPr bwMode="gray">
            <a:xfrm>
              <a:off x="7076315" y="3676765"/>
              <a:ext cx="220023" cy="431342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Venezuela"/>
            <p:cNvSpPr>
              <a:spLocks noEditPoints="1"/>
            </p:cNvSpPr>
            <p:nvPr/>
          </p:nvSpPr>
          <p:spPr bwMode="gray">
            <a:xfrm>
              <a:off x="2607275" y="4003842"/>
              <a:ext cx="345751" cy="337075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Uzbekistan"/>
            <p:cNvSpPr>
              <a:spLocks/>
            </p:cNvSpPr>
            <p:nvPr/>
          </p:nvSpPr>
          <p:spPr bwMode="gray">
            <a:xfrm>
              <a:off x="5813326" y="3034037"/>
              <a:ext cx="428616" cy="241380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USA"/>
            <p:cNvSpPr>
              <a:spLocks noEditPoints="1"/>
            </p:cNvSpPr>
            <p:nvPr/>
          </p:nvSpPr>
          <p:spPr bwMode="gray">
            <a:xfrm>
              <a:off x="1554308" y="2922631"/>
              <a:ext cx="1418720" cy="702716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Uruguay"/>
            <p:cNvSpPr>
              <a:spLocks/>
            </p:cNvSpPr>
            <p:nvPr/>
          </p:nvSpPr>
          <p:spPr bwMode="gray">
            <a:xfrm>
              <a:off x="3067323" y="5239307"/>
              <a:ext cx="134300" cy="13854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United Arab Emirates"/>
            <p:cNvSpPr>
              <a:spLocks/>
            </p:cNvSpPr>
            <p:nvPr/>
          </p:nvSpPr>
          <p:spPr bwMode="gray">
            <a:xfrm>
              <a:off x="5794753" y="3585354"/>
              <a:ext cx="121441" cy="115691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Ukraine"/>
            <p:cNvSpPr>
              <a:spLocks/>
            </p:cNvSpPr>
            <p:nvPr/>
          </p:nvSpPr>
          <p:spPr bwMode="gray">
            <a:xfrm>
              <a:off x="5024671" y="2839790"/>
              <a:ext cx="404329" cy="2270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pattFill prst="lgCheck">
              <a:fgClr>
                <a:srgbClr val="99CC00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Uganda"/>
            <p:cNvSpPr>
              <a:spLocks noEditPoints="1"/>
            </p:cNvSpPr>
            <p:nvPr/>
          </p:nvSpPr>
          <p:spPr bwMode="gray">
            <a:xfrm>
              <a:off x="5254696" y="4238080"/>
              <a:ext cx="141443" cy="167109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Turkey"/>
            <p:cNvSpPr>
              <a:spLocks noEditPoints="1"/>
            </p:cNvSpPr>
            <p:nvPr/>
          </p:nvSpPr>
          <p:spPr bwMode="gray">
            <a:xfrm>
              <a:off x="5107537" y="3129732"/>
              <a:ext cx="481480" cy="182820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Turkmenistan"/>
            <p:cNvSpPr>
              <a:spLocks/>
            </p:cNvSpPr>
            <p:nvPr/>
          </p:nvSpPr>
          <p:spPr bwMode="gray">
            <a:xfrm>
              <a:off x="5747604" y="3112593"/>
              <a:ext cx="365753" cy="218527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Tunisia"/>
            <p:cNvSpPr>
              <a:spLocks/>
            </p:cNvSpPr>
            <p:nvPr/>
          </p:nvSpPr>
          <p:spPr bwMode="gray">
            <a:xfrm>
              <a:off x="4688922" y="3271132"/>
              <a:ext cx="98581" cy="205673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Tschechien"/>
            <p:cNvSpPr>
              <a:spLocks/>
            </p:cNvSpPr>
            <p:nvPr/>
          </p:nvSpPr>
          <p:spPr bwMode="gray">
            <a:xfrm>
              <a:off x="4796076" y="2876926"/>
              <a:ext cx="152874" cy="69986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Togo"/>
            <p:cNvSpPr>
              <a:spLocks/>
            </p:cNvSpPr>
            <p:nvPr/>
          </p:nvSpPr>
          <p:spPr bwMode="gray">
            <a:xfrm>
              <a:off x="4487472" y="4036692"/>
              <a:ext cx="51434" cy="1456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Thailand"/>
            <p:cNvSpPr>
              <a:spLocks/>
            </p:cNvSpPr>
            <p:nvPr/>
          </p:nvSpPr>
          <p:spPr bwMode="gray">
            <a:xfrm>
              <a:off x="6970590" y="3763890"/>
              <a:ext cx="224310" cy="429913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Tanzania"/>
            <p:cNvSpPr>
              <a:spLocks noEditPoints="1"/>
            </p:cNvSpPr>
            <p:nvPr/>
          </p:nvSpPr>
          <p:spPr bwMode="gray">
            <a:xfrm>
              <a:off x="5253267" y="4389478"/>
              <a:ext cx="278601" cy="314222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Tajikistan"/>
            <p:cNvSpPr>
              <a:spLocks/>
            </p:cNvSpPr>
            <p:nvPr/>
          </p:nvSpPr>
          <p:spPr bwMode="gray">
            <a:xfrm>
              <a:off x="6117644" y="3164011"/>
              <a:ext cx="200021" cy="127117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Taiwan"/>
            <p:cNvSpPr>
              <a:spLocks/>
            </p:cNvSpPr>
            <p:nvPr/>
          </p:nvSpPr>
          <p:spPr bwMode="gray">
            <a:xfrm>
              <a:off x="7517791" y="3621062"/>
              <a:ext cx="42862" cy="97123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Syria"/>
            <p:cNvSpPr>
              <a:spLocks/>
            </p:cNvSpPr>
            <p:nvPr/>
          </p:nvSpPr>
          <p:spPr bwMode="gray">
            <a:xfrm>
              <a:off x="5368994" y="3268275"/>
              <a:ext cx="162874" cy="14997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Swaziland"/>
            <p:cNvSpPr>
              <a:spLocks/>
            </p:cNvSpPr>
            <p:nvPr/>
          </p:nvSpPr>
          <p:spPr bwMode="gray">
            <a:xfrm>
              <a:off x="5270411" y="5109333"/>
              <a:ext cx="37147" cy="4856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Suriname"/>
            <p:cNvSpPr>
              <a:spLocks/>
            </p:cNvSpPr>
            <p:nvPr/>
          </p:nvSpPr>
          <p:spPr bwMode="gray">
            <a:xfrm>
              <a:off x="2994459" y="4185233"/>
              <a:ext cx="105725" cy="12140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Sudan"/>
            <p:cNvSpPr>
              <a:spLocks/>
            </p:cNvSpPr>
            <p:nvPr/>
          </p:nvSpPr>
          <p:spPr bwMode="gray">
            <a:xfrm>
              <a:off x="5053246" y="3685334"/>
              <a:ext cx="421473" cy="574170"/>
            </a:xfrm>
            <a:custGeom>
              <a:avLst/>
              <a:gdLst>
                <a:gd name="T0" fmla="*/ 2147483647 w 1164"/>
                <a:gd name="T1" fmla="*/ 2147483647 h 1584"/>
                <a:gd name="T2" fmla="*/ 2147483647 w 1164"/>
                <a:gd name="T3" fmla="*/ 2147483647 h 1584"/>
                <a:gd name="T4" fmla="*/ 2147483647 w 1164"/>
                <a:gd name="T5" fmla="*/ 2147483647 h 1584"/>
                <a:gd name="T6" fmla="*/ 2147483647 w 1164"/>
                <a:gd name="T7" fmla="*/ 2147483647 h 1584"/>
                <a:gd name="T8" fmla="*/ 2147483647 w 1164"/>
                <a:gd name="T9" fmla="*/ 2147483647 h 1584"/>
                <a:gd name="T10" fmla="*/ 2147483647 w 1164"/>
                <a:gd name="T11" fmla="*/ 2147483647 h 1584"/>
                <a:gd name="T12" fmla="*/ 2147483647 w 1164"/>
                <a:gd name="T13" fmla="*/ 2147483647 h 1584"/>
                <a:gd name="T14" fmla="*/ 2147483647 w 1164"/>
                <a:gd name="T15" fmla="*/ 2147483647 h 1584"/>
                <a:gd name="T16" fmla="*/ 0 w 1164"/>
                <a:gd name="T17" fmla="*/ 2147483647 h 1584"/>
                <a:gd name="T18" fmla="*/ 2147483647 w 1164"/>
                <a:gd name="T19" fmla="*/ 2147483647 h 1584"/>
                <a:gd name="T20" fmla="*/ 2147483647 w 1164"/>
                <a:gd name="T21" fmla="*/ 2147483647 h 1584"/>
                <a:gd name="T22" fmla="*/ 2147483647 w 1164"/>
                <a:gd name="T23" fmla="*/ 2147483647 h 1584"/>
                <a:gd name="T24" fmla="*/ 2147483647 w 1164"/>
                <a:gd name="T25" fmla="*/ 2147483647 h 1584"/>
                <a:gd name="T26" fmla="*/ 2147483647 w 1164"/>
                <a:gd name="T27" fmla="*/ 2147483647 h 1584"/>
                <a:gd name="T28" fmla="*/ 2147483647 w 1164"/>
                <a:gd name="T29" fmla="*/ 2147483647 h 1584"/>
                <a:gd name="T30" fmla="*/ 2147483647 w 1164"/>
                <a:gd name="T31" fmla="*/ 2147483647 h 1584"/>
                <a:gd name="T32" fmla="*/ 2147483647 w 1164"/>
                <a:gd name="T33" fmla="*/ 2147483647 h 1584"/>
                <a:gd name="T34" fmla="*/ 2147483647 w 1164"/>
                <a:gd name="T35" fmla="*/ 2147483647 h 1584"/>
                <a:gd name="T36" fmla="*/ 2147483647 w 1164"/>
                <a:gd name="T37" fmla="*/ 2147483647 h 1584"/>
                <a:gd name="T38" fmla="*/ 2147483647 w 1164"/>
                <a:gd name="T39" fmla="*/ 2147483647 h 1584"/>
                <a:gd name="T40" fmla="*/ 2147483647 w 1164"/>
                <a:gd name="T41" fmla="*/ 2147483647 h 1584"/>
                <a:gd name="T42" fmla="*/ 2147483647 w 1164"/>
                <a:gd name="T43" fmla="*/ 2147483647 h 1584"/>
                <a:gd name="T44" fmla="*/ 2147483647 w 1164"/>
                <a:gd name="T45" fmla="*/ 2147483647 h 1584"/>
                <a:gd name="T46" fmla="*/ 2147483647 w 1164"/>
                <a:gd name="T47" fmla="*/ 2147483647 h 1584"/>
                <a:gd name="T48" fmla="*/ 2147483647 w 1164"/>
                <a:gd name="T49" fmla="*/ 2147483647 h 1584"/>
                <a:gd name="T50" fmla="*/ 2147483647 w 1164"/>
                <a:gd name="T51" fmla="*/ 2147483647 h 1584"/>
                <a:gd name="T52" fmla="*/ 2147483647 w 1164"/>
                <a:gd name="T53" fmla="*/ 2147483647 h 1584"/>
                <a:gd name="T54" fmla="*/ 2147483647 w 1164"/>
                <a:gd name="T55" fmla="*/ 2147483647 h 1584"/>
                <a:gd name="T56" fmla="*/ 2147483647 w 1164"/>
                <a:gd name="T57" fmla="*/ 2147483647 h 1584"/>
                <a:gd name="T58" fmla="*/ 2147483647 w 1164"/>
                <a:gd name="T59" fmla="*/ 2147483647 h 1584"/>
                <a:gd name="T60" fmla="*/ 2147483647 w 1164"/>
                <a:gd name="T61" fmla="*/ 2147483647 h 1584"/>
                <a:gd name="T62" fmla="*/ 2147483647 w 1164"/>
                <a:gd name="T63" fmla="*/ 2147483647 h 1584"/>
                <a:gd name="T64" fmla="*/ 2147483647 w 1164"/>
                <a:gd name="T65" fmla="*/ 2147483647 h 1584"/>
                <a:gd name="T66" fmla="*/ 2147483647 w 1164"/>
                <a:gd name="T67" fmla="*/ 2147483647 h 1584"/>
                <a:gd name="T68" fmla="*/ 2147483647 w 1164"/>
                <a:gd name="T69" fmla="*/ 2147483647 h 1584"/>
                <a:gd name="T70" fmla="*/ 2147483647 w 1164"/>
                <a:gd name="T71" fmla="*/ 2147483647 h 1584"/>
                <a:gd name="T72" fmla="*/ 2147483647 w 1164"/>
                <a:gd name="T73" fmla="*/ 2147483647 h 1584"/>
                <a:gd name="T74" fmla="*/ 2147483647 w 1164"/>
                <a:gd name="T75" fmla="*/ 2147483647 h 1584"/>
                <a:gd name="T76" fmla="*/ 2147483647 w 1164"/>
                <a:gd name="T77" fmla="*/ 2147483647 h 1584"/>
                <a:gd name="T78" fmla="*/ 2147483647 w 1164"/>
                <a:gd name="T79" fmla="*/ 2147483647 h 1584"/>
                <a:gd name="T80" fmla="*/ 2147483647 w 1164"/>
                <a:gd name="T81" fmla="*/ 2147483647 h 1584"/>
                <a:gd name="T82" fmla="*/ 2147483647 w 1164"/>
                <a:gd name="T83" fmla="*/ 2147483647 h 1584"/>
                <a:gd name="T84" fmla="*/ 2147483647 w 1164"/>
                <a:gd name="T85" fmla="*/ 2147483647 h 1584"/>
                <a:gd name="T86" fmla="*/ 2147483647 w 1164"/>
                <a:gd name="T87" fmla="*/ 2147483647 h 1584"/>
                <a:gd name="T88" fmla="*/ 2147483647 w 1164"/>
                <a:gd name="T89" fmla="*/ 2147483647 h 1584"/>
                <a:gd name="T90" fmla="*/ 2147483647 w 1164"/>
                <a:gd name="T91" fmla="*/ 2147483647 h 1584"/>
                <a:gd name="T92" fmla="*/ 2147483647 w 1164"/>
                <a:gd name="T93" fmla="*/ 2147483647 h 1584"/>
                <a:gd name="T94" fmla="*/ 2147483647 w 1164"/>
                <a:gd name="T95" fmla="*/ 2147483647 h 1584"/>
                <a:gd name="T96" fmla="*/ 2147483647 w 1164"/>
                <a:gd name="T97" fmla="*/ 2147483647 h 1584"/>
                <a:gd name="T98" fmla="*/ 2147483647 w 1164"/>
                <a:gd name="T99" fmla="*/ 2147483647 h 1584"/>
                <a:gd name="T100" fmla="*/ 2147483647 w 1164"/>
                <a:gd name="T101" fmla="*/ 2147483647 h 1584"/>
                <a:gd name="T102" fmla="*/ 2147483647 w 1164"/>
                <a:gd name="T103" fmla="*/ 2147483647 h 1584"/>
                <a:gd name="T104" fmla="*/ 2147483647 w 1164"/>
                <a:gd name="T105" fmla="*/ 2147483647 h 1584"/>
                <a:gd name="T106" fmla="*/ 2147483647 w 1164"/>
                <a:gd name="T107" fmla="*/ 2147483647 h 1584"/>
                <a:gd name="T108" fmla="*/ 2147483647 w 1164"/>
                <a:gd name="T109" fmla="*/ 2147483647 h 1584"/>
                <a:gd name="T110" fmla="*/ 2147483647 w 1164"/>
                <a:gd name="T111" fmla="*/ 2147483647 h 15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4"/>
                <a:gd name="T169" fmla="*/ 0 h 1584"/>
                <a:gd name="T170" fmla="*/ 1164 w 1164"/>
                <a:gd name="T171" fmla="*/ 1584 h 15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4" h="1584">
                  <a:moveTo>
                    <a:pt x="894" y="24"/>
                  </a:moveTo>
                  <a:lnTo>
                    <a:pt x="894" y="48"/>
                  </a:lnTo>
                  <a:lnTo>
                    <a:pt x="888" y="60"/>
                  </a:lnTo>
                  <a:lnTo>
                    <a:pt x="882" y="66"/>
                  </a:lnTo>
                  <a:lnTo>
                    <a:pt x="864" y="66"/>
                  </a:lnTo>
                  <a:lnTo>
                    <a:pt x="858" y="72"/>
                  </a:lnTo>
                  <a:lnTo>
                    <a:pt x="846" y="72"/>
                  </a:lnTo>
                  <a:lnTo>
                    <a:pt x="834" y="84"/>
                  </a:lnTo>
                  <a:lnTo>
                    <a:pt x="822" y="108"/>
                  </a:lnTo>
                  <a:lnTo>
                    <a:pt x="816" y="114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86" y="96"/>
                  </a:lnTo>
                  <a:lnTo>
                    <a:pt x="780" y="90"/>
                  </a:lnTo>
                  <a:lnTo>
                    <a:pt x="660" y="84"/>
                  </a:lnTo>
                  <a:lnTo>
                    <a:pt x="660" y="72"/>
                  </a:lnTo>
                  <a:lnTo>
                    <a:pt x="654" y="72"/>
                  </a:lnTo>
                  <a:lnTo>
                    <a:pt x="636" y="90"/>
                  </a:lnTo>
                  <a:lnTo>
                    <a:pt x="210" y="84"/>
                  </a:lnTo>
                  <a:lnTo>
                    <a:pt x="210" y="246"/>
                  </a:lnTo>
                  <a:lnTo>
                    <a:pt x="138" y="246"/>
                  </a:lnTo>
                  <a:lnTo>
                    <a:pt x="144" y="600"/>
                  </a:lnTo>
                  <a:lnTo>
                    <a:pt x="132" y="600"/>
                  </a:lnTo>
                  <a:lnTo>
                    <a:pt x="120" y="594"/>
                  </a:lnTo>
                  <a:lnTo>
                    <a:pt x="78" y="594"/>
                  </a:lnTo>
                  <a:lnTo>
                    <a:pt x="66" y="606"/>
                  </a:lnTo>
                  <a:lnTo>
                    <a:pt x="72" y="612"/>
                  </a:lnTo>
                  <a:lnTo>
                    <a:pt x="72" y="624"/>
                  </a:lnTo>
                  <a:lnTo>
                    <a:pt x="78" y="630"/>
                  </a:lnTo>
                  <a:lnTo>
                    <a:pt x="78" y="636"/>
                  </a:lnTo>
                  <a:lnTo>
                    <a:pt x="72" y="642"/>
                  </a:lnTo>
                  <a:lnTo>
                    <a:pt x="60" y="648"/>
                  </a:lnTo>
                  <a:lnTo>
                    <a:pt x="48" y="660"/>
                  </a:lnTo>
                  <a:lnTo>
                    <a:pt x="48" y="678"/>
                  </a:lnTo>
                  <a:lnTo>
                    <a:pt x="36" y="678"/>
                  </a:lnTo>
                  <a:lnTo>
                    <a:pt x="42" y="702"/>
                  </a:lnTo>
                  <a:lnTo>
                    <a:pt x="48" y="720"/>
                  </a:lnTo>
                  <a:lnTo>
                    <a:pt x="30" y="732"/>
                  </a:lnTo>
                  <a:lnTo>
                    <a:pt x="12" y="750"/>
                  </a:lnTo>
                  <a:lnTo>
                    <a:pt x="18" y="756"/>
                  </a:lnTo>
                  <a:lnTo>
                    <a:pt x="30" y="780"/>
                  </a:lnTo>
                  <a:lnTo>
                    <a:pt x="30" y="792"/>
                  </a:lnTo>
                  <a:lnTo>
                    <a:pt x="18" y="804"/>
                  </a:lnTo>
                  <a:lnTo>
                    <a:pt x="6" y="810"/>
                  </a:lnTo>
                  <a:lnTo>
                    <a:pt x="0" y="822"/>
                  </a:lnTo>
                  <a:lnTo>
                    <a:pt x="0" y="840"/>
                  </a:lnTo>
                  <a:lnTo>
                    <a:pt x="6" y="846"/>
                  </a:lnTo>
                  <a:lnTo>
                    <a:pt x="18" y="846"/>
                  </a:lnTo>
                  <a:lnTo>
                    <a:pt x="24" y="840"/>
                  </a:lnTo>
                  <a:lnTo>
                    <a:pt x="36" y="840"/>
                  </a:lnTo>
                  <a:lnTo>
                    <a:pt x="42" y="846"/>
                  </a:lnTo>
                  <a:lnTo>
                    <a:pt x="42" y="888"/>
                  </a:lnTo>
                  <a:lnTo>
                    <a:pt x="60" y="900"/>
                  </a:lnTo>
                  <a:lnTo>
                    <a:pt x="42" y="906"/>
                  </a:lnTo>
                  <a:lnTo>
                    <a:pt x="48" y="930"/>
                  </a:lnTo>
                  <a:lnTo>
                    <a:pt x="54" y="930"/>
                  </a:lnTo>
                  <a:lnTo>
                    <a:pt x="66" y="936"/>
                  </a:lnTo>
                  <a:lnTo>
                    <a:pt x="78" y="954"/>
                  </a:lnTo>
                  <a:lnTo>
                    <a:pt x="84" y="960"/>
                  </a:lnTo>
                  <a:lnTo>
                    <a:pt x="84" y="966"/>
                  </a:lnTo>
                  <a:lnTo>
                    <a:pt x="72" y="966"/>
                  </a:lnTo>
                  <a:lnTo>
                    <a:pt x="72" y="990"/>
                  </a:lnTo>
                  <a:lnTo>
                    <a:pt x="102" y="1020"/>
                  </a:lnTo>
                  <a:lnTo>
                    <a:pt x="108" y="1032"/>
                  </a:lnTo>
                  <a:lnTo>
                    <a:pt x="120" y="1044"/>
                  </a:lnTo>
                  <a:lnTo>
                    <a:pt x="126" y="1062"/>
                  </a:lnTo>
                  <a:lnTo>
                    <a:pt x="132" y="1074"/>
                  </a:lnTo>
                  <a:lnTo>
                    <a:pt x="132" y="1104"/>
                  </a:lnTo>
                  <a:lnTo>
                    <a:pt x="126" y="1110"/>
                  </a:lnTo>
                  <a:lnTo>
                    <a:pt x="120" y="1122"/>
                  </a:lnTo>
                  <a:lnTo>
                    <a:pt x="114" y="1128"/>
                  </a:lnTo>
                  <a:lnTo>
                    <a:pt x="114" y="1134"/>
                  </a:lnTo>
                  <a:lnTo>
                    <a:pt x="120" y="1140"/>
                  </a:lnTo>
                  <a:lnTo>
                    <a:pt x="126" y="1140"/>
                  </a:lnTo>
                  <a:lnTo>
                    <a:pt x="120" y="1158"/>
                  </a:lnTo>
                  <a:lnTo>
                    <a:pt x="168" y="1164"/>
                  </a:lnTo>
                  <a:lnTo>
                    <a:pt x="168" y="1194"/>
                  </a:lnTo>
                  <a:lnTo>
                    <a:pt x="192" y="1206"/>
                  </a:lnTo>
                  <a:lnTo>
                    <a:pt x="222" y="1206"/>
                  </a:lnTo>
                  <a:lnTo>
                    <a:pt x="222" y="1224"/>
                  </a:lnTo>
                  <a:lnTo>
                    <a:pt x="228" y="1224"/>
                  </a:lnTo>
                  <a:lnTo>
                    <a:pt x="240" y="1230"/>
                  </a:lnTo>
                  <a:lnTo>
                    <a:pt x="252" y="1242"/>
                  </a:lnTo>
                  <a:lnTo>
                    <a:pt x="252" y="1248"/>
                  </a:lnTo>
                  <a:lnTo>
                    <a:pt x="246" y="1248"/>
                  </a:lnTo>
                  <a:lnTo>
                    <a:pt x="246" y="1254"/>
                  </a:lnTo>
                  <a:lnTo>
                    <a:pt x="240" y="1254"/>
                  </a:lnTo>
                  <a:lnTo>
                    <a:pt x="240" y="1260"/>
                  </a:lnTo>
                  <a:lnTo>
                    <a:pt x="252" y="1272"/>
                  </a:lnTo>
                  <a:lnTo>
                    <a:pt x="264" y="1278"/>
                  </a:lnTo>
                  <a:lnTo>
                    <a:pt x="270" y="1278"/>
                  </a:lnTo>
                  <a:lnTo>
                    <a:pt x="282" y="1284"/>
                  </a:lnTo>
                  <a:lnTo>
                    <a:pt x="294" y="1296"/>
                  </a:lnTo>
                  <a:lnTo>
                    <a:pt x="300" y="1308"/>
                  </a:lnTo>
                  <a:lnTo>
                    <a:pt x="306" y="1314"/>
                  </a:lnTo>
                  <a:lnTo>
                    <a:pt x="306" y="1320"/>
                  </a:lnTo>
                  <a:lnTo>
                    <a:pt x="324" y="1320"/>
                  </a:lnTo>
                  <a:lnTo>
                    <a:pt x="330" y="1326"/>
                  </a:lnTo>
                  <a:lnTo>
                    <a:pt x="330" y="1338"/>
                  </a:lnTo>
                  <a:lnTo>
                    <a:pt x="318" y="1338"/>
                  </a:lnTo>
                  <a:lnTo>
                    <a:pt x="318" y="1344"/>
                  </a:lnTo>
                  <a:lnTo>
                    <a:pt x="330" y="1356"/>
                  </a:lnTo>
                  <a:lnTo>
                    <a:pt x="330" y="1374"/>
                  </a:lnTo>
                  <a:lnTo>
                    <a:pt x="354" y="1380"/>
                  </a:lnTo>
                  <a:lnTo>
                    <a:pt x="360" y="1386"/>
                  </a:lnTo>
                  <a:lnTo>
                    <a:pt x="372" y="1392"/>
                  </a:lnTo>
                  <a:lnTo>
                    <a:pt x="378" y="1398"/>
                  </a:lnTo>
                  <a:lnTo>
                    <a:pt x="384" y="1410"/>
                  </a:lnTo>
                  <a:lnTo>
                    <a:pt x="384" y="1434"/>
                  </a:lnTo>
                  <a:lnTo>
                    <a:pt x="390" y="1446"/>
                  </a:lnTo>
                  <a:lnTo>
                    <a:pt x="420" y="1470"/>
                  </a:lnTo>
                  <a:lnTo>
                    <a:pt x="420" y="1494"/>
                  </a:lnTo>
                  <a:lnTo>
                    <a:pt x="468" y="1518"/>
                  </a:lnTo>
                  <a:lnTo>
                    <a:pt x="474" y="1512"/>
                  </a:lnTo>
                  <a:lnTo>
                    <a:pt x="480" y="1500"/>
                  </a:lnTo>
                  <a:lnTo>
                    <a:pt x="486" y="1494"/>
                  </a:lnTo>
                  <a:lnTo>
                    <a:pt x="498" y="1494"/>
                  </a:lnTo>
                  <a:lnTo>
                    <a:pt x="510" y="1500"/>
                  </a:lnTo>
                  <a:lnTo>
                    <a:pt x="510" y="1506"/>
                  </a:lnTo>
                  <a:lnTo>
                    <a:pt x="522" y="1512"/>
                  </a:lnTo>
                  <a:lnTo>
                    <a:pt x="528" y="1512"/>
                  </a:lnTo>
                  <a:lnTo>
                    <a:pt x="540" y="1500"/>
                  </a:lnTo>
                  <a:lnTo>
                    <a:pt x="540" y="1494"/>
                  </a:lnTo>
                  <a:lnTo>
                    <a:pt x="552" y="1482"/>
                  </a:lnTo>
                  <a:lnTo>
                    <a:pt x="558" y="1488"/>
                  </a:lnTo>
                  <a:lnTo>
                    <a:pt x="570" y="1494"/>
                  </a:lnTo>
                  <a:lnTo>
                    <a:pt x="576" y="1512"/>
                  </a:lnTo>
                  <a:lnTo>
                    <a:pt x="582" y="1524"/>
                  </a:lnTo>
                  <a:lnTo>
                    <a:pt x="594" y="1536"/>
                  </a:lnTo>
                  <a:lnTo>
                    <a:pt x="606" y="1542"/>
                  </a:lnTo>
                  <a:lnTo>
                    <a:pt x="612" y="1548"/>
                  </a:lnTo>
                  <a:lnTo>
                    <a:pt x="618" y="1548"/>
                  </a:lnTo>
                  <a:lnTo>
                    <a:pt x="624" y="1572"/>
                  </a:lnTo>
                  <a:lnTo>
                    <a:pt x="642" y="1572"/>
                  </a:lnTo>
                  <a:lnTo>
                    <a:pt x="660" y="1554"/>
                  </a:lnTo>
                  <a:lnTo>
                    <a:pt x="672" y="1554"/>
                  </a:lnTo>
                  <a:lnTo>
                    <a:pt x="678" y="1560"/>
                  </a:lnTo>
                  <a:lnTo>
                    <a:pt x="690" y="1566"/>
                  </a:lnTo>
                  <a:lnTo>
                    <a:pt x="702" y="1566"/>
                  </a:lnTo>
                  <a:lnTo>
                    <a:pt x="702" y="1560"/>
                  </a:lnTo>
                  <a:lnTo>
                    <a:pt x="708" y="1554"/>
                  </a:lnTo>
                  <a:lnTo>
                    <a:pt x="714" y="1554"/>
                  </a:lnTo>
                  <a:lnTo>
                    <a:pt x="738" y="1584"/>
                  </a:lnTo>
                  <a:lnTo>
                    <a:pt x="756" y="1560"/>
                  </a:lnTo>
                  <a:lnTo>
                    <a:pt x="780" y="1560"/>
                  </a:lnTo>
                  <a:lnTo>
                    <a:pt x="792" y="1548"/>
                  </a:lnTo>
                  <a:lnTo>
                    <a:pt x="804" y="1548"/>
                  </a:lnTo>
                  <a:lnTo>
                    <a:pt x="804" y="1554"/>
                  </a:lnTo>
                  <a:lnTo>
                    <a:pt x="810" y="1560"/>
                  </a:lnTo>
                  <a:lnTo>
                    <a:pt x="834" y="1560"/>
                  </a:lnTo>
                  <a:lnTo>
                    <a:pt x="852" y="1542"/>
                  </a:lnTo>
                  <a:lnTo>
                    <a:pt x="852" y="1536"/>
                  </a:lnTo>
                  <a:lnTo>
                    <a:pt x="858" y="1530"/>
                  </a:lnTo>
                  <a:lnTo>
                    <a:pt x="858" y="1524"/>
                  </a:lnTo>
                  <a:lnTo>
                    <a:pt x="870" y="1524"/>
                  </a:lnTo>
                  <a:lnTo>
                    <a:pt x="888" y="1494"/>
                  </a:lnTo>
                  <a:lnTo>
                    <a:pt x="978" y="1494"/>
                  </a:lnTo>
                  <a:lnTo>
                    <a:pt x="1002" y="1482"/>
                  </a:lnTo>
                  <a:lnTo>
                    <a:pt x="996" y="1464"/>
                  </a:lnTo>
                  <a:lnTo>
                    <a:pt x="996" y="1446"/>
                  </a:lnTo>
                  <a:lnTo>
                    <a:pt x="990" y="1434"/>
                  </a:lnTo>
                  <a:lnTo>
                    <a:pt x="984" y="1428"/>
                  </a:lnTo>
                  <a:lnTo>
                    <a:pt x="966" y="1428"/>
                  </a:lnTo>
                  <a:lnTo>
                    <a:pt x="954" y="1422"/>
                  </a:lnTo>
                  <a:lnTo>
                    <a:pt x="936" y="1386"/>
                  </a:lnTo>
                  <a:lnTo>
                    <a:pt x="936" y="1368"/>
                  </a:lnTo>
                  <a:lnTo>
                    <a:pt x="924" y="1362"/>
                  </a:lnTo>
                  <a:lnTo>
                    <a:pt x="924" y="1326"/>
                  </a:lnTo>
                  <a:lnTo>
                    <a:pt x="912" y="1326"/>
                  </a:lnTo>
                  <a:lnTo>
                    <a:pt x="906" y="1302"/>
                  </a:lnTo>
                  <a:lnTo>
                    <a:pt x="882" y="1302"/>
                  </a:lnTo>
                  <a:lnTo>
                    <a:pt x="876" y="1290"/>
                  </a:lnTo>
                  <a:lnTo>
                    <a:pt x="876" y="1272"/>
                  </a:lnTo>
                  <a:lnTo>
                    <a:pt x="864" y="1266"/>
                  </a:lnTo>
                  <a:lnTo>
                    <a:pt x="858" y="1254"/>
                  </a:lnTo>
                  <a:lnTo>
                    <a:pt x="846" y="1248"/>
                  </a:lnTo>
                  <a:lnTo>
                    <a:pt x="840" y="1242"/>
                  </a:lnTo>
                  <a:lnTo>
                    <a:pt x="816" y="1242"/>
                  </a:lnTo>
                  <a:lnTo>
                    <a:pt x="804" y="1236"/>
                  </a:lnTo>
                  <a:lnTo>
                    <a:pt x="798" y="1236"/>
                  </a:lnTo>
                  <a:lnTo>
                    <a:pt x="798" y="1224"/>
                  </a:lnTo>
                  <a:lnTo>
                    <a:pt x="804" y="1212"/>
                  </a:lnTo>
                  <a:lnTo>
                    <a:pt x="810" y="1206"/>
                  </a:lnTo>
                  <a:lnTo>
                    <a:pt x="804" y="1182"/>
                  </a:lnTo>
                  <a:lnTo>
                    <a:pt x="840" y="1182"/>
                  </a:lnTo>
                  <a:lnTo>
                    <a:pt x="846" y="1188"/>
                  </a:lnTo>
                  <a:lnTo>
                    <a:pt x="852" y="1182"/>
                  </a:lnTo>
                  <a:lnTo>
                    <a:pt x="864" y="1182"/>
                  </a:lnTo>
                  <a:lnTo>
                    <a:pt x="870" y="1176"/>
                  </a:lnTo>
                  <a:lnTo>
                    <a:pt x="870" y="1164"/>
                  </a:lnTo>
                  <a:lnTo>
                    <a:pt x="876" y="1152"/>
                  </a:lnTo>
                  <a:lnTo>
                    <a:pt x="876" y="1116"/>
                  </a:lnTo>
                  <a:lnTo>
                    <a:pt x="870" y="1110"/>
                  </a:lnTo>
                  <a:lnTo>
                    <a:pt x="870" y="1098"/>
                  </a:lnTo>
                  <a:lnTo>
                    <a:pt x="864" y="1086"/>
                  </a:lnTo>
                  <a:lnTo>
                    <a:pt x="864" y="1074"/>
                  </a:lnTo>
                  <a:lnTo>
                    <a:pt x="870" y="1062"/>
                  </a:lnTo>
                  <a:lnTo>
                    <a:pt x="882" y="1056"/>
                  </a:lnTo>
                  <a:lnTo>
                    <a:pt x="888" y="1050"/>
                  </a:lnTo>
                  <a:lnTo>
                    <a:pt x="888" y="1032"/>
                  </a:lnTo>
                  <a:lnTo>
                    <a:pt x="882" y="1020"/>
                  </a:lnTo>
                  <a:lnTo>
                    <a:pt x="882" y="1002"/>
                  </a:lnTo>
                  <a:lnTo>
                    <a:pt x="900" y="984"/>
                  </a:lnTo>
                  <a:lnTo>
                    <a:pt x="906" y="984"/>
                  </a:lnTo>
                  <a:lnTo>
                    <a:pt x="906" y="996"/>
                  </a:lnTo>
                  <a:lnTo>
                    <a:pt x="912" y="1002"/>
                  </a:lnTo>
                  <a:lnTo>
                    <a:pt x="924" y="1002"/>
                  </a:lnTo>
                  <a:lnTo>
                    <a:pt x="930" y="996"/>
                  </a:lnTo>
                  <a:lnTo>
                    <a:pt x="930" y="960"/>
                  </a:lnTo>
                  <a:lnTo>
                    <a:pt x="924" y="954"/>
                  </a:lnTo>
                  <a:lnTo>
                    <a:pt x="924" y="948"/>
                  </a:lnTo>
                  <a:lnTo>
                    <a:pt x="936" y="930"/>
                  </a:lnTo>
                  <a:lnTo>
                    <a:pt x="936" y="906"/>
                  </a:lnTo>
                  <a:lnTo>
                    <a:pt x="942" y="900"/>
                  </a:lnTo>
                  <a:lnTo>
                    <a:pt x="954" y="900"/>
                  </a:lnTo>
                  <a:lnTo>
                    <a:pt x="960" y="894"/>
                  </a:lnTo>
                  <a:lnTo>
                    <a:pt x="960" y="858"/>
                  </a:lnTo>
                  <a:lnTo>
                    <a:pt x="966" y="852"/>
                  </a:lnTo>
                  <a:lnTo>
                    <a:pt x="972" y="840"/>
                  </a:lnTo>
                  <a:lnTo>
                    <a:pt x="978" y="834"/>
                  </a:lnTo>
                  <a:lnTo>
                    <a:pt x="1008" y="834"/>
                  </a:lnTo>
                  <a:lnTo>
                    <a:pt x="1008" y="786"/>
                  </a:lnTo>
                  <a:lnTo>
                    <a:pt x="1014" y="774"/>
                  </a:lnTo>
                  <a:lnTo>
                    <a:pt x="1020" y="768"/>
                  </a:lnTo>
                  <a:lnTo>
                    <a:pt x="1026" y="756"/>
                  </a:lnTo>
                  <a:lnTo>
                    <a:pt x="1032" y="750"/>
                  </a:lnTo>
                  <a:lnTo>
                    <a:pt x="1032" y="708"/>
                  </a:lnTo>
                  <a:lnTo>
                    <a:pt x="1026" y="660"/>
                  </a:lnTo>
                  <a:lnTo>
                    <a:pt x="1020" y="654"/>
                  </a:lnTo>
                  <a:lnTo>
                    <a:pt x="1020" y="636"/>
                  </a:lnTo>
                  <a:lnTo>
                    <a:pt x="1032" y="630"/>
                  </a:lnTo>
                  <a:lnTo>
                    <a:pt x="1038" y="630"/>
                  </a:lnTo>
                  <a:lnTo>
                    <a:pt x="1038" y="594"/>
                  </a:lnTo>
                  <a:lnTo>
                    <a:pt x="1044" y="594"/>
                  </a:lnTo>
                  <a:lnTo>
                    <a:pt x="1050" y="588"/>
                  </a:lnTo>
                  <a:lnTo>
                    <a:pt x="1056" y="576"/>
                  </a:lnTo>
                  <a:lnTo>
                    <a:pt x="1056" y="534"/>
                  </a:lnTo>
                  <a:lnTo>
                    <a:pt x="1050" y="528"/>
                  </a:lnTo>
                  <a:lnTo>
                    <a:pt x="1050" y="516"/>
                  </a:lnTo>
                  <a:lnTo>
                    <a:pt x="1062" y="516"/>
                  </a:lnTo>
                  <a:lnTo>
                    <a:pt x="1068" y="510"/>
                  </a:lnTo>
                  <a:lnTo>
                    <a:pt x="1068" y="492"/>
                  </a:lnTo>
                  <a:lnTo>
                    <a:pt x="1086" y="492"/>
                  </a:lnTo>
                  <a:lnTo>
                    <a:pt x="1092" y="486"/>
                  </a:lnTo>
                  <a:lnTo>
                    <a:pt x="1092" y="480"/>
                  </a:lnTo>
                  <a:lnTo>
                    <a:pt x="1098" y="474"/>
                  </a:lnTo>
                  <a:lnTo>
                    <a:pt x="1098" y="462"/>
                  </a:lnTo>
                  <a:lnTo>
                    <a:pt x="1110" y="462"/>
                  </a:lnTo>
                  <a:lnTo>
                    <a:pt x="1128" y="456"/>
                  </a:lnTo>
                  <a:lnTo>
                    <a:pt x="1152" y="444"/>
                  </a:lnTo>
                  <a:lnTo>
                    <a:pt x="1164" y="420"/>
                  </a:lnTo>
                  <a:lnTo>
                    <a:pt x="1164" y="408"/>
                  </a:lnTo>
                  <a:lnTo>
                    <a:pt x="1128" y="384"/>
                  </a:lnTo>
                  <a:lnTo>
                    <a:pt x="1128" y="378"/>
                  </a:lnTo>
                  <a:lnTo>
                    <a:pt x="1122" y="372"/>
                  </a:lnTo>
                  <a:lnTo>
                    <a:pt x="1122" y="360"/>
                  </a:lnTo>
                  <a:lnTo>
                    <a:pt x="1116" y="354"/>
                  </a:lnTo>
                  <a:lnTo>
                    <a:pt x="1092" y="354"/>
                  </a:lnTo>
                  <a:lnTo>
                    <a:pt x="1080" y="342"/>
                  </a:lnTo>
                  <a:lnTo>
                    <a:pt x="1080" y="330"/>
                  </a:lnTo>
                  <a:lnTo>
                    <a:pt x="1074" y="312"/>
                  </a:lnTo>
                  <a:lnTo>
                    <a:pt x="1074" y="294"/>
                  </a:lnTo>
                  <a:lnTo>
                    <a:pt x="1068" y="282"/>
                  </a:lnTo>
                  <a:lnTo>
                    <a:pt x="1068" y="264"/>
                  </a:lnTo>
                  <a:lnTo>
                    <a:pt x="1062" y="264"/>
                  </a:lnTo>
                  <a:lnTo>
                    <a:pt x="1062" y="240"/>
                  </a:lnTo>
                  <a:lnTo>
                    <a:pt x="1056" y="222"/>
                  </a:lnTo>
                  <a:lnTo>
                    <a:pt x="1056" y="180"/>
                  </a:lnTo>
                  <a:lnTo>
                    <a:pt x="1050" y="168"/>
                  </a:lnTo>
                  <a:lnTo>
                    <a:pt x="1068" y="162"/>
                  </a:lnTo>
                  <a:lnTo>
                    <a:pt x="1038" y="132"/>
                  </a:lnTo>
                  <a:lnTo>
                    <a:pt x="1038" y="90"/>
                  </a:lnTo>
                  <a:lnTo>
                    <a:pt x="1032" y="78"/>
                  </a:lnTo>
                  <a:lnTo>
                    <a:pt x="1026" y="72"/>
                  </a:lnTo>
                  <a:lnTo>
                    <a:pt x="1014" y="66"/>
                  </a:lnTo>
                  <a:lnTo>
                    <a:pt x="984" y="36"/>
                  </a:lnTo>
                  <a:lnTo>
                    <a:pt x="972" y="36"/>
                  </a:lnTo>
                  <a:lnTo>
                    <a:pt x="954" y="18"/>
                  </a:lnTo>
                  <a:lnTo>
                    <a:pt x="948" y="0"/>
                  </a:lnTo>
                  <a:lnTo>
                    <a:pt x="924" y="24"/>
                  </a:lnTo>
                  <a:lnTo>
                    <a:pt x="894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Sri Lanka"/>
            <p:cNvSpPr>
              <a:spLocks/>
            </p:cNvSpPr>
            <p:nvPr/>
          </p:nvSpPr>
          <p:spPr bwMode="gray">
            <a:xfrm>
              <a:off x="6540545" y="4079540"/>
              <a:ext cx="61435" cy="109978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Spain"/>
            <p:cNvSpPr>
              <a:spLocks noEditPoints="1"/>
            </p:cNvSpPr>
            <p:nvPr/>
          </p:nvSpPr>
          <p:spPr bwMode="gray">
            <a:xfrm>
              <a:off x="4296023" y="3084027"/>
              <a:ext cx="317176" cy="222812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South Africa"/>
            <p:cNvSpPr>
              <a:spLocks noEditPoints="1"/>
            </p:cNvSpPr>
            <p:nvPr/>
          </p:nvSpPr>
          <p:spPr bwMode="gray">
            <a:xfrm>
              <a:off x="4908945" y="5006497"/>
              <a:ext cx="411472" cy="369925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pattFill prst="lgCheck">
              <a:fgClr>
                <a:srgbClr val="FFC000"/>
              </a:fgClr>
              <a:bgClr>
                <a:srgbClr val="99CC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Somalia"/>
            <p:cNvSpPr>
              <a:spLocks/>
            </p:cNvSpPr>
            <p:nvPr/>
          </p:nvSpPr>
          <p:spPr bwMode="gray">
            <a:xfrm>
              <a:off x="5549013" y="4008126"/>
              <a:ext cx="258598" cy="40134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Solomon Islands"/>
            <p:cNvSpPr>
              <a:spLocks noEditPoints="1"/>
            </p:cNvSpPr>
            <p:nvPr/>
          </p:nvSpPr>
          <p:spPr bwMode="gray">
            <a:xfrm>
              <a:off x="8522181" y="4555159"/>
              <a:ext cx="134300" cy="125689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Slovenia"/>
            <p:cNvSpPr>
              <a:spLocks/>
            </p:cNvSpPr>
            <p:nvPr/>
          </p:nvSpPr>
          <p:spPr bwMode="gray">
            <a:xfrm>
              <a:off x="4824650" y="2991188"/>
              <a:ext cx="75723" cy="44277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Slovakia"/>
            <p:cNvSpPr>
              <a:spLocks/>
            </p:cNvSpPr>
            <p:nvPr/>
          </p:nvSpPr>
          <p:spPr bwMode="gray">
            <a:xfrm>
              <a:off x="4901801" y="2918346"/>
              <a:ext cx="130014" cy="52846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3" name="Sierra Leone"/>
            <p:cNvSpPr>
              <a:spLocks/>
            </p:cNvSpPr>
            <p:nvPr/>
          </p:nvSpPr>
          <p:spPr bwMode="gray">
            <a:xfrm>
              <a:off x="4151723" y="4065258"/>
              <a:ext cx="75722" cy="97123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Serbia"/>
            <p:cNvSpPr>
              <a:spLocks/>
            </p:cNvSpPr>
            <p:nvPr/>
          </p:nvSpPr>
          <p:spPr bwMode="gray">
            <a:xfrm>
              <a:off x="4950378" y="3015470"/>
              <a:ext cx="100010" cy="109977"/>
            </a:xfrm>
            <a:custGeom>
              <a:avLst/>
              <a:gdLst>
                <a:gd name="T0" fmla="*/ 2147483647 w 496"/>
                <a:gd name="T1" fmla="*/ 2147483647 h 542"/>
                <a:gd name="T2" fmla="*/ 2147483647 w 496"/>
                <a:gd name="T3" fmla="*/ 2147483647 h 542"/>
                <a:gd name="T4" fmla="*/ 2147483647 w 496"/>
                <a:gd name="T5" fmla="*/ 2147483647 h 542"/>
                <a:gd name="T6" fmla="*/ 2147483647 w 496"/>
                <a:gd name="T7" fmla="*/ 2147483647 h 542"/>
                <a:gd name="T8" fmla="*/ 2147483647 w 496"/>
                <a:gd name="T9" fmla="*/ 2147483647 h 542"/>
                <a:gd name="T10" fmla="*/ 2147483647 w 496"/>
                <a:gd name="T11" fmla="*/ 2147483647 h 542"/>
                <a:gd name="T12" fmla="*/ 2147483647 w 496"/>
                <a:gd name="T13" fmla="*/ 2147483647 h 542"/>
                <a:gd name="T14" fmla="*/ 2147483647 w 496"/>
                <a:gd name="T15" fmla="*/ 2147483647 h 542"/>
                <a:gd name="T16" fmla="*/ 2147483647 w 496"/>
                <a:gd name="T17" fmla="*/ 0 h 542"/>
                <a:gd name="T18" fmla="*/ 0 w 496"/>
                <a:gd name="T19" fmla="*/ 2147483647 h 542"/>
                <a:gd name="T20" fmla="*/ 2147483647 w 496"/>
                <a:gd name="T21" fmla="*/ 2147483647 h 542"/>
                <a:gd name="T22" fmla="*/ 2147483647 w 496"/>
                <a:gd name="T23" fmla="*/ 2147483647 h 542"/>
                <a:gd name="T24" fmla="*/ 2147483647 w 496"/>
                <a:gd name="T25" fmla="*/ 2147483647 h 542"/>
                <a:gd name="T26" fmla="*/ 2147483647 w 496"/>
                <a:gd name="T27" fmla="*/ 2147483647 h 542"/>
                <a:gd name="T28" fmla="*/ 2147483647 w 496"/>
                <a:gd name="T29" fmla="*/ 2147483647 h 542"/>
                <a:gd name="T30" fmla="*/ 2147483647 w 496"/>
                <a:gd name="T31" fmla="*/ 2147483647 h 542"/>
                <a:gd name="T32" fmla="*/ 2147483647 w 496"/>
                <a:gd name="T33" fmla="*/ 2147483647 h 542"/>
                <a:gd name="T34" fmla="*/ 2147483647 w 496"/>
                <a:gd name="T35" fmla="*/ 2147483647 h 542"/>
                <a:gd name="T36" fmla="*/ 2147483647 w 496"/>
                <a:gd name="T37" fmla="*/ 2147483647 h 542"/>
                <a:gd name="T38" fmla="*/ 2147483647 w 496"/>
                <a:gd name="T39" fmla="*/ 2147483647 h 542"/>
                <a:gd name="T40" fmla="*/ 2147483647 w 496"/>
                <a:gd name="T41" fmla="*/ 2147483647 h 542"/>
                <a:gd name="T42" fmla="*/ 2147483647 w 496"/>
                <a:gd name="T43" fmla="*/ 2147483647 h 542"/>
                <a:gd name="T44" fmla="*/ 2147483647 w 496"/>
                <a:gd name="T45" fmla="*/ 2147483647 h 542"/>
                <a:gd name="T46" fmla="*/ 2147483647 w 496"/>
                <a:gd name="T47" fmla="*/ 2147483647 h 542"/>
                <a:gd name="T48" fmla="*/ 2147483647 w 496"/>
                <a:gd name="T49" fmla="*/ 2147483647 h 542"/>
                <a:gd name="T50" fmla="*/ 2147483647 w 496"/>
                <a:gd name="T51" fmla="*/ 2147483647 h 542"/>
                <a:gd name="T52" fmla="*/ 2147483647 w 496"/>
                <a:gd name="T53" fmla="*/ 2147483647 h 542"/>
                <a:gd name="T54" fmla="*/ 2147483647 w 496"/>
                <a:gd name="T55" fmla="*/ 2147483647 h 542"/>
                <a:gd name="T56" fmla="*/ 2147483647 w 496"/>
                <a:gd name="T57" fmla="*/ 2147483647 h 542"/>
                <a:gd name="T58" fmla="*/ 2147483647 w 496"/>
                <a:gd name="T59" fmla="*/ 2147483647 h 542"/>
                <a:gd name="T60" fmla="*/ 2147483647 w 496"/>
                <a:gd name="T61" fmla="*/ 2147483647 h 542"/>
                <a:gd name="T62" fmla="*/ 2147483647 w 496"/>
                <a:gd name="T63" fmla="*/ 2147483647 h 542"/>
                <a:gd name="T64" fmla="*/ 2147483647 w 496"/>
                <a:gd name="T65" fmla="*/ 2147483647 h 542"/>
                <a:gd name="T66" fmla="*/ 2147483647 w 496"/>
                <a:gd name="T67" fmla="*/ 2147483647 h 542"/>
                <a:gd name="T68" fmla="*/ 2147483647 w 496"/>
                <a:gd name="T69" fmla="*/ 2147483647 h 542"/>
                <a:gd name="T70" fmla="*/ 2147483647 w 496"/>
                <a:gd name="T71" fmla="*/ 2147483647 h 542"/>
                <a:gd name="T72" fmla="*/ 2147483647 w 496"/>
                <a:gd name="T73" fmla="*/ 2147483647 h 542"/>
                <a:gd name="T74" fmla="*/ 2147483647 w 496"/>
                <a:gd name="T75" fmla="*/ 2147483647 h 542"/>
                <a:gd name="T76" fmla="*/ 2147483647 w 496"/>
                <a:gd name="T77" fmla="*/ 2147483647 h 542"/>
                <a:gd name="T78" fmla="*/ 2147483647 w 496"/>
                <a:gd name="T79" fmla="*/ 2147483647 h 542"/>
                <a:gd name="T80" fmla="*/ 2147483647 w 496"/>
                <a:gd name="T81" fmla="*/ 2147483647 h 542"/>
                <a:gd name="T82" fmla="*/ 2147483647 w 496"/>
                <a:gd name="T83" fmla="*/ 2147483647 h 542"/>
                <a:gd name="T84" fmla="*/ 2147483647 w 496"/>
                <a:gd name="T85" fmla="*/ 2147483647 h 542"/>
                <a:gd name="T86" fmla="*/ 2147483647 w 496"/>
                <a:gd name="T87" fmla="*/ 2147483647 h 542"/>
                <a:gd name="T88" fmla="*/ 2147483647 w 496"/>
                <a:gd name="T89" fmla="*/ 2147483647 h 542"/>
                <a:gd name="T90" fmla="*/ 2147483647 w 496"/>
                <a:gd name="T91" fmla="*/ 2147483647 h 542"/>
                <a:gd name="T92" fmla="*/ 2147483647 w 496"/>
                <a:gd name="T93" fmla="*/ 2147483647 h 542"/>
                <a:gd name="T94" fmla="*/ 2147483647 w 496"/>
                <a:gd name="T95" fmla="*/ 2147483647 h 542"/>
                <a:gd name="T96" fmla="*/ 2147483647 w 496"/>
                <a:gd name="T97" fmla="*/ 2147483647 h 542"/>
                <a:gd name="T98" fmla="*/ 2147483647 w 496"/>
                <a:gd name="T99" fmla="*/ 2147483647 h 542"/>
                <a:gd name="T100" fmla="*/ 2147483647 w 496"/>
                <a:gd name="T101" fmla="*/ 2147483647 h 542"/>
                <a:gd name="T102" fmla="*/ 2147483647 w 496"/>
                <a:gd name="T103" fmla="*/ 2147483647 h 542"/>
                <a:gd name="T104" fmla="*/ 2147483647 w 496"/>
                <a:gd name="T105" fmla="*/ 2147483647 h 542"/>
                <a:gd name="T106" fmla="*/ 2147483647 w 496"/>
                <a:gd name="T107" fmla="*/ 2147483647 h 542"/>
                <a:gd name="T108" fmla="*/ 2147483647 w 496"/>
                <a:gd name="T109" fmla="*/ 2147483647 h 5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96"/>
                <a:gd name="T166" fmla="*/ 0 h 542"/>
                <a:gd name="T167" fmla="*/ 496 w 496"/>
                <a:gd name="T168" fmla="*/ 542 h 5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Senegal"/>
            <p:cNvSpPr>
              <a:spLocks/>
            </p:cNvSpPr>
            <p:nvPr/>
          </p:nvSpPr>
          <p:spPr bwMode="gray">
            <a:xfrm>
              <a:off x="4076000" y="3868155"/>
              <a:ext cx="151444" cy="132831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Switzerland"/>
            <p:cNvSpPr>
              <a:spLocks/>
            </p:cNvSpPr>
            <p:nvPr/>
          </p:nvSpPr>
          <p:spPr bwMode="gray">
            <a:xfrm>
              <a:off x="4657490" y="2966908"/>
              <a:ext cx="104296" cy="57131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Sweden"/>
            <p:cNvSpPr>
              <a:spLocks noEditPoints="1"/>
            </p:cNvSpPr>
            <p:nvPr/>
          </p:nvSpPr>
          <p:spPr bwMode="gray">
            <a:xfrm>
              <a:off x="4776074" y="2397022"/>
              <a:ext cx="251455" cy="358500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Saudi Arabia"/>
            <p:cNvSpPr>
              <a:spLocks/>
            </p:cNvSpPr>
            <p:nvPr/>
          </p:nvSpPr>
          <p:spPr bwMode="gray">
            <a:xfrm>
              <a:off x="5364707" y="3421102"/>
              <a:ext cx="537199" cy="461335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Romania"/>
            <p:cNvSpPr>
              <a:spLocks/>
            </p:cNvSpPr>
            <p:nvPr/>
          </p:nvSpPr>
          <p:spPr bwMode="gray">
            <a:xfrm>
              <a:off x="4983239" y="2955482"/>
              <a:ext cx="222881" cy="13283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Ruanda"/>
            <p:cNvSpPr>
              <a:spLocks/>
            </p:cNvSpPr>
            <p:nvPr/>
          </p:nvSpPr>
          <p:spPr bwMode="gray">
            <a:xfrm>
              <a:off x="5233265" y="4389478"/>
              <a:ext cx="54291" cy="5284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Russia (Urup,Simushir)"/>
            <p:cNvSpPr>
              <a:spLocks noEditPoints="1"/>
            </p:cNvSpPr>
            <p:nvPr/>
          </p:nvSpPr>
          <p:spPr bwMode="gray">
            <a:xfrm>
              <a:off x="7902116" y="2649829"/>
              <a:ext cx="110012" cy="434198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Russia"/>
            <p:cNvSpPr>
              <a:spLocks noEditPoints="1"/>
            </p:cNvSpPr>
            <p:nvPr/>
          </p:nvSpPr>
          <p:spPr bwMode="gray">
            <a:xfrm>
              <a:off x="4961808" y="2114222"/>
              <a:ext cx="3277487" cy="1042647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pattFill prst="lgCheck">
              <a:fgClr>
                <a:srgbClr val="99CC00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3" name="Republic Congo"/>
            <p:cNvSpPr>
              <a:spLocks/>
            </p:cNvSpPr>
            <p:nvPr/>
          </p:nvSpPr>
          <p:spPr bwMode="gray">
            <a:xfrm>
              <a:off x="4807506" y="4202373"/>
              <a:ext cx="488623" cy="549890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Puerto Rico"/>
            <p:cNvSpPr>
              <a:spLocks/>
            </p:cNvSpPr>
            <p:nvPr/>
          </p:nvSpPr>
          <p:spPr bwMode="gray">
            <a:xfrm>
              <a:off x="2788723" y="3822449"/>
              <a:ext cx="50005" cy="21425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Portugal"/>
            <p:cNvSpPr>
              <a:spLocks/>
            </p:cNvSpPr>
            <p:nvPr/>
          </p:nvSpPr>
          <p:spPr bwMode="gray">
            <a:xfrm>
              <a:off x="4283165" y="3132589"/>
              <a:ext cx="82866" cy="148541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Poland"/>
            <p:cNvSpPr>
              <a:spLocks/>
            </p:cNvSpPr>
            <p:nvPr/>
          </p:nvSpPr>
          <p:spPr bwMode="gray">
            <a:xfrm>
              <a:off x="4840367" y="2771233"/>
              <a:ext cx="225738" cy="162824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Philippines"/>
            <p:cNvSpPr>
              <a:spLocks noEditPoints="1"/>
            </p:cNvSpPr>
            <p:nvPr/>
          </p:nvSpPr>
          <p:spPr bwMode="gray">
            <a:xfrm>
              <a:off x="7504932" y="3812452"/>
              <a:ext cx="258599" cy="43562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8" name="Peru"/>
            <p:cNvSpPr>
              <a:spLocks/>
            </p:cNvSpPr>
            <p:nvPr/>
          </p:nvSpPr>
          <p:spPr bwMode="gray">
            <a:xfrm>
              <a:off x="2395824" y="4358056"/>
              <a:ext cx="340036" cy="539891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Paraguay"/>
            <p:cNvSpPr>
              <a:spLocks/>
            </p:cNvSpPr>
            <p:nvPr/>
          </p:nvSpPr>
          <p:spPr bwMode="gray">
            <a:xfrm>
              <a:off x="2915879" y="4920800"/>
              <a:ext cx="217166" cy="245665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Papua New Guinea"/>
            <p:cNvSpPr>
              <a:spLocks noEditPoints="1"/>
            </p:cNvSpPr>
            <p:nvPr/>
          </p:nvSpPr>
          <p:spPr bwMode="gray">
            <a:xfrm>
              <a:off x="8110710" y="4413759"/>
              <a:ext cx="394327" cy="262804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Panama"/>
            <p:cNvSpPr>
              <a:spLocks/>
            </p:cNvSpPr>
            <p:nvPr/>
          </p:nvSpPr>
          <p:spPr bwMode="gray">
            <a:xfrm>
              <a:off x="2358677" y="4079540"/>
              <a:ext cx="147159" cy="69986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Pakistan"/>
            <p:cNvSpPr>
              <a:spLocks/>
            </p:cNvSpPr>
            <p:nvPr/>
          </p:nvSpPr>
          <p:spPr bwMode="gray">
            <a:xfrm>
              <a:off x="6011918" y="3279702"/>
              <a:ext cx="380040" cy="38135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3" name="Parcel Islands"/>
            <p:cNvSpPr>
              <a:spLocks noEditPoints="1"/>
            </p:cNvSpPr>
            <p:nvPr/>
          </p:nvSpPr>
          <p:spPr bwMode="gray">
            <a:xfrm>
              <a:off x="7329199" y="3855300"/>
              <a:ext cx="34289" cy="22853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Oman"/>
            <p:cNvSpPr>
              <a:spLocks/>
            </p:cNvSpPr>
            <p:nvPr/>
          </p:nvSpPr>
          <p:spPr bwMode="gray">
            <a:xfrm>
              <a:off x="5816183" y="3628203"/>
              <a:ext cx="195735" cy="244237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Norway"/>
            <p:cNvSpPr>
              <a:spLocks noEditPoints="1"/>
            </p:cNvSpPr>
            <p:nvPr/>
          </p:nvSpPr>
          <p:spPr bwMode="gray">
            <a:xfrm>
              <a:off x="4648918" y="2141360"/>
              <a:ext cx="492908" cy="541319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Nigeria"/>
            <p:cNvSpPr>
              <a:spLocks/>
            </p:cNvSpPr>
            <p:nvPr/>
          </p:nvSpPr>
          <p:spPr bwMode="gray">
            <a:xfrm>
              <a:off x="4563195" y="3953852"/>
              <a:ext cx="302889" cy="279944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Niger"/>
            <p:cNvSpPr>
              <a:spLocks/>
            </p:cNvSpPr>
            <p:nvPr/>
          </p:nvSpPr>
          <p:spPr bwMode="gray">
            <a:xfrm>
              <a:off x="4498902" y="3673908"/>
              <a:ext cx="401471" cy="341360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8" name="Netherlands"/>
            <p:cNvSpPr>
              <a:spLocks/>
            </p:cNvSpPr>
            <p:nvPr/>
          </p:nvSpPr>
          <p:spPr bwMode="gray">
            <a:xfrm>
              <a:off x="4591769" y="2809797"/>
              <a:ext cx="98581" cy="75699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Nicaragua"/>
            <p:cNvSpPr>
              <a:spLocks/>
            </p:cNvSpPr>
            <p:nvPr/>
          </p:nvSpPr>
          <p:spPr bwMode="gray">
            <a:xfrm>
              <a:off x="2248666" y="3926715"/>
              <a:ext cx="118583" cy="11997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New Zeeland"/>
            <p:cNvSpPr>
              <a:spLocks noEditPoints="1"/>
            </p:cNvSpPr>
            <p:nvPr/>
          </p:nvSpPr>
          <p:spPr bwMode="gray">
            <a:xfrm>
              <a:off x="8337877" y="5360711"/>
              <a:ext cx="460048" cy="355642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Newfoundland"/>
            <p:cNvSpPr>
              <a:spLocks/>
            </p:cNvSpPr>
            <p:nvPr/>
          </p:nvSpPr>
          <p:spPr bwMode="gray">
            <a:xfrm>
              <a:off x="3173048" y="2864072"/>
              <a:ext cx="154302" cy="138543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Nepal"/>
            <p:cNvSpPr>
              <a:spLocks/>
            </p:cNvSpPr>
            <p:nvPr/>
          </p:nvSpPr>
          <p:spPr bwMode="gray">
            <a:xfrm>
              <a:off x="6490540" y="3469664"/>
              <a:ext cx="212880" cy="11997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3" name="Namibia"/>
            <p:cNvSpPr>
              <a:spLocks/>
            </p:cNvSpPr>
            <p:nvPr/>
          </p:nvSpPr>
          <p:spPr bwMode="gray">
            <a:xfrm>
              <a:off x="4790361" y="4853670"/>
              <a:ext cx="345751" cy="352787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Myanmar"/>
            <p:cNvSpPr>
              <a:spLocks/>
            </p:cNvSpPr>
            <p:nvPr/>
          </p:nvSpPr>
          <p:spPr bwMode="gray">
            <a:xfrm>
              <a:off x="6824860" y="3526795"/>
              <a:ext cx="230025" cy="54274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Mozambique"/>
            <p:cNvSpPr>
              <a:spLocks/>
            </p:cNvSpPr>
            <p:nvPr/>
          </p:nvSpPr>
          <p:spPr bwMode="gray">
            <a:xfrm>
              <a:off x="5261839" y="4665137"/>
              <a:ext cx="277172" cy="484189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Morokko"/>
            <p:cNvSpPr>
              <a:spLocks/>
            </p:cNvSpPr>
            <p:nvPr/>
          </p:nvSpPr>
          <p:spPr bwMode="gray">
            <a:xfrm>
              <a:off x="4170296" y="3312553"/>
              <a:ext cx="307176" cy="239952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Montenegro"/>
            <p:cNvSpPr>
              <a:spLocks/>
            </p:cNvSpPr>
            <p:nvPr/>
          </p:nvSpPr>
          <p:spPr bwMode="gray">
            <a:xfrm>
              <a:off x="4944663" y="3088312"/>
              <a:ext cx="41433" cy="4856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8" name="Mongolia"/>
            <p:cNvSpPr>
              <a:spLocks/>
            </p:cNvSpPr>
            <p:nvPr/>
          </p:nvSpPr>
          <p:spPr bwMode="gray">
            <a:xfrm>
              <a:off x="6503398" y="2844076"/>
              <a:ext cx="760080" cy="301367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Moldova"/>
            <p:cNvSpPr>
              <a:spLocks/>
            </p:cNvSpPr>
            <p:nvPr/>
          </p:nvSpPr>
          <p:spPr bwMode="gray">
            <a:xfrm>
              <a:off x="5127539" y="2949769"/>
              <a:ext cx="78580" cy="85697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Macedonia"/>
            <p:cNvSpPr>
              <a:spLocks/>
            </p:cNvSpPr>
            <p:nvPr/>
          </p:nvSpPr>
          <p:spPr bwMode="gray">
            <a:xfrm>
              <a:off x="4996097" y="3122590"/>
              <a:ext cx="60006" cy="45705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Mexico"/>
            <p:cNvSpPr>
              <a:spLocks/>
            </p:cNvSpPr>
            <p:nvPr/>
          </p:nvSpPr>
          <p:spPr bwMode="gray">
            <a:xfrm>
              <a:off x="1627172" y="3406819"/>
              <a:ext cx="674356" cy="528465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Malta"/>
            <p:cNvSpPr>
              <a:spLocks/>
            </p:cNvSpPr>
            <p:nvPr/>
          </p:nvSpPr>
          <p:spPr bwMode="gray">
            <a:xfrm>
              <a:off x="4848939" y="3302554"/>
              <a:ext cx="11430" cy="9998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3" name="Mauritania"/>
            <p:cNvSpPr>
              <a:spLocks/>
            </p:cNvSpPr>
            <p:nvPr/>
          </p:nvSpPr>
          <p:spPr bwMode="gray">
            <a:xfrm>
              <a:off x="4066000" y="3565358"/>
              <a:ext cx="311461" cy="364213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Mali"/>
            <p:cNvSpPr>
              <a:spLocks/>
            </p:cNvSpPr>
            <p:nvPr/>
          </p:nvSpPr>
          <p:spPr bwMode="gray">
            <a:xfrm>
              <a:off x="4180298" y="3628203"/>
              <a:ext cx="420044" cy="435627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Malaysia"/>
            <p:cNvSpPr>
              <a:spLocks/>
            </p:cNvSpPr>
            <p:nvPr/>
          </p:nvSpPr>
          <p:spPr bwMode="gray">
            <a:xfrm>
              <a:off x="7064886" y="4162381"/>
              <a:ext cx="111440" cy="158540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pattFill prst="lgCheck">
              <a:fgClr>
                <a:srgbClr val="99CC00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Malaysia"/>
            <p:cNvSpPr>
              <a:spLocks/>
            </p:cNvSpPr>
            <p:nvPr/>
          </p:nvSpPr>
          <p:spPr bwMode="gray">
            <a:xfrm>
              <a:off x="7324913" y="4143814"/>
              <a:ext cx="248598" cy="191390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pattFill prst="lgCheck">
              <a:fgClr>
                <a:srgbClr val="99CC00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Malawi"/>
            <p:cNvSpPr>
              <a:spLocks/>
            </p:cNvSpPr>
            <p:nvPr/>
          </p:nvSpPr>
          <p:spPr bwMode="gray">
            <a:xfrm>
              <a:off x="5328990" y="4633715"/>
              <a:ext cx="84294" cy="2270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8" name="Madagascar"/>
            <p:cNvSpPr>
              <a:spLocks/>
            </p:cNvSpPr>
            <p:nvPr/>
          </p:nvSpPr>
          <p:spPr bwMode="gray">
            <a:xfrm>
              <a:off x="5576158" y="4717984"/>
              <a:ext cx="215737" cy="394206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Luxembourg"/>
            <p:cNvSpPr>
              <a:spLocks/>
            </p:cNvSpPr>
            <p:nvPr/>
          </p:nvSpPr>
          <p:spPr bwMode="gray">
            <a:xfrm>
              <a:off x="4651776" y="2902635"/>
              <a:ext cx="18573" cy="157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Lithaunia"/>
            <p:cNvSpPr>
              <a:spLocks/>
            </p:cNvSpPr>
            <p:nvPr/>
          </p:nvSpPr>
          <p:spPr bwMode="gray">
            <a:xfrm>
              <a:off x="4986096" y="2725528"/>
              <a:ext cx="122870" cy="71414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Liechtenstein"/>
            <p:cNvSpPr>
              <a:spLocks/>
            </p:cNvSpPr>
            <p:nvPr/>
          </p:nvSpPr>
          <p:spPr bwMode="gray">
            <a:xfrm>
              <a:off x="4733212" y="2981191"/>
              <a:ext cx="5715" cy="8570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Libya"/>
            <p:cNvSpPr>
              <a:spLocks/>
            </p:cNvSpPr>
            <p:nvPr/>
          </p:nvSpPr>
          <p:spPr bwMode="gray">
            <a:xfrm>
              <a:off x="4730355" y="3389680"/>
              <a:ext cx="398614" cy="401347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3" name="Liberia"/>
            <p:cNvSpPr>
              <a:spLocks/>
            </p:cNvSpPr>
            <p:nvPr/>
          </p:nvSpPr>
          <p:spPr bwMode="gray">
            <a:xfrm>
              <a:off x="4188870" y="4108106"/>
              <a:ext cx="111440" cy="125689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Lebanon"/>
            <p:cNvSpPr>
              <a:spLocks/>
            </p:cNvSpPr>
            <p:nvPr/>
          </p:nvSpPr>
          <p:spPr bwMode="gray">
            <a:xfrm>
              <a:off x="5357564" y="3348259"/>
              <a:ext cx="38575" cy="57131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Lesotho"/>
            <p:cNvSpPr>
              <a:spLocks/>
            </p:cNvSpPr>
            <p:nvPr/>
          </p:nvSpPr>
          <p:spPr bwMode="gray">
            <a:xfrm>
              <a:off x="5170401" y="5195030"/>
              <a:ext cx="60006" cy="58559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atvia"/>
            <p:cNvSpPr>
              <a:spLocks/>
            </p:cNvSpPr>
            <p:nvPr/>
          </p:nvSpPr>
          <p:spPr bwMode="gray">
            <a:xfrm>
              <a:off x="4983239" y="2681251"/>
              <a:ext cx="154302" cy="65701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Laos"/>
            <p:cNvSpPr>
              <a:spLocks/>
            </p:cNvSpPr>
            <p:nvPr/>
          </p:nvSpPr>
          <p:spPr bwMode="gray">
            <a:xfrm>
              <a:off x="7029168" y="3702474"/>
              <a:ext cx="217166" cy="25137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8" name="Kyrgyzstan"/>
            <p:cNvSpPr>
              <a:spLocks/>
            </p:cNvSpPr>
            <p:nvPr/>
          </p:nvSpPr>
          <p:spPr bwMode="gray">
            <a:xfrm>
              <a:off x="6159076" y="3101167"/>
              <a:ext cx="242883" cy="112834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Kuwait"/>
            <p:cNvSpPr>
              <a:spLocks/>
            </p:cNvSpPr>
            <p:nvPr/>
          </p:nvSpPr>
          <p:spPr bwMode="gray">
            <a:xfrm>
              <a:off x="5657595" y="3482518"/>
              <a:ext cx="50005" cy="44277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Cuba"/>
            <p:cNvSpPr>
              <a:spLocks noEditPoints="1"/>
            </p:cNvSpPr>
            <p:nvPr/>
          </p:nvSpPr>
          <p:spPr bwMode="gray">
            <a:xfrm>
              <a:off x="2351534" y="3681050"/>
              <a:ext cx="267170" cy="98551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Croatien"/>
            <p:cNvSpPr>
              <a:spLocks/>
            </p:cNvSpPr>
            <p:nvPr/>
          </p:nvSpPr>
          <p:spPr bwMode="gray">
            <a:xfrm>
              <a:off x="4833223" y="3005471"/>
              <a:ext cx="132872" cy="9998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Kosovo"/>
            <p:cNvSpPr>
              <a:spLocks noEditPoints="1"/>
            </p:cNvSpPr>
            <p:nvPr/>
          </p:nvSpPr>
          <p:spPr bwMode="gray">
            <a:xfrm>
              <a:off x="4983239" y="3091168"/>
              <a:ext cx="47147" cy="47134"/>
            </a:xfrm>
            <a:custGeom>
              <a:avLst/>
              <a:gdLst>
                <a:gd name="T0" fmla="*/ 2147483647 w 232"/>
                <a:gd name="T1" fmla="*/ 2147483647 h 237"/>
                <a:gd name="T2" fmla="*/ 0 w 232"/>
                <a:gd name="T3" fmla="*/ 2147483647 h 237"/>
                <a:gd name="T4" fmla="*/ 2147483647 w 232"/>
                <a:gd name="T5" fmla="*/ 2147483647 h 237"/>
                <a:gd name="T6" fmla="*/ 2147483647 w 232"/>
                <a:gd name="T7" fmla="*/ 2147483647 h 237"/>
                <a:gd name="T8" fmla="*/ 2147483647 w 232"/>
                <a:gd name="T9" fmla="*/ 2147483647 h 237"/>
                <a:gd name="T10" fmla="*/ 2147483647 w 232"/>
                <a:gd name="T11" fmla="*/ 2147483647 h 237"/>
                <a:gd name="T12" fmla="*/ 2147483647 w 232"/>
                <a:gd name="T13" fmla="*/ 2147483647 h 237"/>
                <a:gd name="T14" fmla="*/ 2147483647 w 232"/>
                <a:gd name="T15" fmla="*/ 2147483647 h 237"/>
                <a:gd name="T16" fmla="*/ 2147483647 w 232"/>
                <a:gd name="T17" fmla="*/ 2147483647 h 237"/>
                <a:gd name="T18" fmla="*/ 2147483647 w 232"/>
                <a:gd name="T19" fmla="*/ 2147483647 h 237"/>
                <a:gd name="T20" fmla="*/ 2147483647 w 232"/>
                <a:gd name="T21" fmla="*/ 2147483647 h 237"/>
                <a:gd name="T22" fmla="*/ 2147483647 w 232"/>
                <a:gd name="T23" fmla="*/ 2147483647 h 237"/>
                <a:gd name="T24" fmla="*/ 2147483647 w 232"/>
                <a:gd name="T25" fmla="*/ 2147483647 h 237"/>
                <a:gd name="T26" fmla="*/ 2147483647 w 232"/>
                <a:gd name="T27" fmla="*/ 2147483647 h 237"/>
                <a:gd name="T28" fmla="*/ 2147483647 w 232"/>
                <a:gd name="T29" fmla="*/ 2147483647 h 237"/>
                <a:gd name="T30" fmla="*/ 2147483647 w 232"/>
                <a:gd name="T31" fmla="*/ 2147483647 h 237"/>
                <a:gd name="T32" fmla="*/ 2147483647 w 232"/>
                <a:gd name="T33" fmla="*/ 2147483647 h 237"/>
                <a:gd name="T34" fmla="*/ 2147483647 w 232"/>
                <a:gd name="T35" fmla="*/ 2147483647 h 237"/>
                <a:gd name="T36" fmla="*/ 2147483647 w 232"/>
                <a:gd name="T37" fmla="*/ 2147483647 h 237"/>
                <a:gd name="T38" fmla="*/ 2147483647 w 232"/>
                <a:gd name="T39" fmla="*/ 2147483647 h 237"/>
                <a:gd name="T40" fmla="*/ 2147483647 w 232"/>
                <a:gd name="T41" fmla="*/ 2147483647 h 237"/>
                <a:gd name="T42" fmla="*/ 2147483647 w 232"/>
                <a:gd name="T43" fmla="*/ 2147483647 h 237"/>
                <a:gd name="T44" fmla="*/ 2147483647 w 232"/>
                <a:gd name="T45" fmla="*/ 2147483647 h 237"/>
                <a:gd name="T46" fmla="*/ 2147483647 w 232"/>
                <a:gd name="T47" fmla="*/ 2147483647 h 237"/>
                <a:gd name="T48" fmla="*/ 2147483647 w 232"/>
                <a:gd name="T49" fmla="*/ 2147483647 h 237"/>
                <a:gd name="T50" fmla="*/ 2147483647 w 232"/>
                <a:gd name="T51" fmla="*/ 0 h 237"/>
                <a:gd name="T52" fmla="*/ 2147483647 w 232"/>
                <a:gd name="T53" fmla="*/ 2147483647 h 237"/>
                <a:gd name="T54" fmla="*/ 2147483647 w 232"/>
                <a:gd name="T55" fmla="*/ 2147483647 h 237"/>
                <a:gd name="T56" fmla="*/ 2147483647 w 232"/>
                <a:gd name="T57" fmla="*/ 2147483647 h 237"/>
                <a:gd name="T58" fmla="*/ 2147483647 w 232"/>
                <a:gd name="T59" fmla="*/ 2147483647 h 237"/>
                <a:gd name="T60" fmla="*/ 2147483647 w 232"/>
                <a:gd name="T61" fmla="*/ 2147483647 h 237"/>
                <a:gd name="T62" fmla="*/ 2147483647 w 232"/>
                <a:gd name="T63" fmla="*/ 2147483647 h 237"/>
                <a:gd name="T64" fmla="*/ 2147483647 w 232"/>
                <a:gd name="T65" fmla="*/ 2147483647 h 237"/>
                <a:gd name="T66" fmla="*/ 2147483647 w 232"/>
                <a:gd name="T67" fmla="*/ 2147483647 h 237"/>
                <a:gd name="T68" fmla="*/ 2147483647 w 232"/>
                <a:gd name="T69" fmla="*/ 2147483647 h 237"/>
                <a:gd name="T70" fmla="*/ 2147483647 w 232"/>
                <a:gd name="T71" fmla="*/ 2147483647 h 237"/>
                <a:gd name="T72" fmla="*/ 2147483647 w 232"/>
                <a:gd name="T73" fmla="*/ 2147483647 h 237"/>
                <a:gd name="T74" fmla="*/ 2147483647 w 232"/>
                <a:gd name="T75" fmla="*/ 2147483647 h 237"/>
                <a:gd name="T76" fmla="*/ 2147483647 w 232"/>
                <a:gd name="T77" fmla="*/ 2147483647 h 237"/>
                <a:gd name="T78" fmla="*/ 2147483647 w 232"/>
                <a:gd name="T79" fmla="*/ 2147483647 h 237"/>
                <a:gd name="T80" fmla="*/ 2147483647 w 232"/>
                <a:gd name="T81" fmla="*/ 2147483647 h 237"/>
                <a:gd name="T82" fmla="*/ 2147483647 w 232"/>
                <a:gd name="T83" fmla="*/ 2147483647 h 237"/>
                <a:gd name="T84" fmla="*/ 2147483647 w 232"/>
                <a:gd name="T85" fmla="*/ 2147483647 h 237"/>
                <a:gd name="T86" fmla="*/ 2147483647 w 232"/>
                <a:gd name="T87" fmla="*/ 2147483647 h 237"/>
                <a:gd name="T88" fmla="*/ 2147483647 w 232"/>
                <a:gd name="T89" fmla="*/ 2147483647 h 237"/>
                <a:gd name="T90" fmla="*/ 2147483647 w 232"/>
                <a:gd name="T91" fmla="*/ 2147483647 h 237"/>
                <a:gd name="T92" fmla="*/ 2147483647 w 232"/>
                <a:gd name="T93" fmla="*/ 2147483647 h 237"/>
                <a:gd name="T94" fmla="*/ 2147483647 w 232"/>
                <a:gd name="T95" fmla="*/ 2147483647 h 237"/>
                <a:gd name="T96" fmla="*/ 2147483647 w 232"/>
                <a:gd name="T97" fmla="*/ 2147483647 h 237"/>
                <a:gd name="T98" fmla="*/ 2147483647 w 232"/>
                <a:gd name="T99" fmla="*/ 2147483647 h 237"/>
                <a:gd name="T100" fmla="*/ 2147483647 w 232"/>
                <a:gd name="T101" fmla="*/ 2147483647 h 237"/>
                <a:gd name="T102" fmla="*/ 2147483647 w 232"/>
                <a:gd name="T103" fmla="*/ 2147483647 h 237"/>
                <a:gd name="T104" fmla="*/ 2147483647 w 232"/>
                <a:gd name="T105" fmla="*/ 2147483647 h 237"/>
                <a:gd name="T106" fmla="*/ 2147483647 w 232"/>
                <a:gd name="T107" fmla="*/ 2147483647 h 237"/>
                <a:gd name="T108" fmla="*/ 2147483647 w 232"/>
                <a:gd name="T109" fmla="*/ 2147483647 h 237"/>
                <a:gd name="T110" fmla="*/ 2147483647 w 232"/>
                <a:gd name="T111" fmla="*/ 2147483647 h 237"/>
                <a:gd name="T112" fmla="*/ 2147483647 w 232"/>
                <a:gd name="T113" fmla="*/ 2147483647 h 2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2"/>
                <a:gd name="T172" fmla="*/ 0 h 237"/>
                <a:gd name="T173" fmla="*/ 232 w 232"/>
                <a:gd name="T174" fmla="*/ 237 h 2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3" name="Korea, South"/>
            <p:cNvSpPr>
              <a:spLocks noEditPoints="1"/>
            </p:cNvSpPr>
            <p:nvPr/>
          </p:nvSpPr>
          <p:spPr bwMode="gray">
            <a:xfrm>
              <a:off x="7549223" y="3235425"/>
              <a:ext cx="98581" cy="154255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4" name="Korea, North"/>
            <p:cNvSpPr>
              <a:spLocks/>
            </p:cNvSpPr>
            <p:nvPr/>
          </p:nvSpPr>
          <p:spPr bwMode="gray">
            <a:xfrm>
              <a:off x="7466357" y="3108308"/>
              <a:ext cx="118583" cy="151398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5" name="Yemen"/>
            <p:cNvSpPr>
              <a:spLocks/>
            </p:cNvSpPr>
            <p:nvPr/>
          </p:nvSpPr>
          <p:spPr bwMode="gray">
            <a:xfrm>
              <a:off x="5580444" y="3803882"/>
              <a:ext cx="265742" cy="181392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6" name="Kenya"/>
            <p:cNvSpPr>
              <a:spLocks/>
            </p:cNvSpPr>
            <p:nvPr/>
          </p:nvSpPr>
          <p:spPr bwMode="gray">
            <a:xfrm>
              <a:off x="5368994" y="4222369"/>
              <a:ext cx="202878" cy="275659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7" name="Kazakhstan"/>
            <p:cNvSpPr>
              <a:spLocks noEditPoints="1"/>
            </p:cNvSpPr>
            <p:nvPr/>
          </p:nvSpPr>
          <p:spPr bwMode="gray">
            <a:xfrm>
              <a:off x="5576158" y="2755522"/>
              <a:ext cx="911524" cy="421343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8" name="Katar"/>
            <p:cNvSpPr>
              <a:spLocks/>
            </p:cNvSpPr>
            <p:nvPr/>
          </p:nvSpPr>
          <p:spPr bwMode="gray">
            <a:xfrm>
              <a:off x="5776179" y="3593924"/>
              <a:ext cx="24289" cy="5141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9" name="Jordan"/>
            <p:cNvSpPr>
              <a:spLocks/>
            </p:cNvSpPr>
            <p:nvPr/>
          </p:nvSpPr>
          <p:spPr bwMode="gray">
            <a:xfrm>
              <a:off x="5368994" y="3388251"/>
              <a:ext cx="101439" cy="12140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0" name="Japan"/>
            <p:cNvSpPr>
              <a:spLocks noEditPoints="1"/>
            </p:cNvSpPr>
            <p:nvPr/>
          </p:nvSpPr>
          <p:spPr bwMode="gray">
            <a:xfrm>
              <a:off x="7604942" y="3034037"/>
              <a:ext cx="317176" cy="618447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1" name="Jamaica"/>
            <p:cNvSpPr>
              <a:spLocks/>
            </p:cNvSpPr>
            <p:nvPr/>
          </p:nvSpPr>
          <p:spPr bwMode="gray">
            <a:xfrm>
              <a:off x="2498692" y="3822449"/>
              <a:ext cx="57149" cy="1856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2" name="Italy"/>
            <p:cNvSpPr>
              <a:spLocks noEditPoints="1"/>
            </p:cNvSpPr>
            <p:nvPr/>
          </p:nvSpPr>
          <p:spPr bwMode="gray">
            <a:xfrm>
              <a:off x="4668920" y="2986904"/>
              <a:ext cx="281458" cy="301367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3" name="Israel"/>
            <p:cNvSpPr>
              <a:spLocks/>
            </p:cNvSpPr>
            <p:nvPr/>
          </p:nvSpPr>
          <p:spPr bwMode="gray">
            <a:xfrm>
              <a:off x="5347562" y="3383967"/>
              <a:ext cx="37147" cy="115691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4" name="Iceland"/>
            <p:cNvSpPr>
              <a:spLocks/>
            </p:cNvSpPr>
            <p:nvPr/>
          </p:nvSpPr>
          <p:spPr bwMode="gray">
            <a:xfrm>
              <a:off x="4080287" y="2459867"/>
              <a:ext cx="207164" cy="7998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5" name="Ireland"/>
            <p:cNvSpPr>
              <a:spLocks/>
            </p:cNvSpPr>
            <p:nvPr/>
          </p:nvSpPr>
          <p:spPr bwMode="gray">
            <a:xfrm>
              <a:off x="4298881" y="2758379"/>
              <a:ext cx="101440" cy="10712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6" name="Iran"/>
            <p:cNvSpPr>
              <a:spLocks/>
            </p:cNvSpPr>
            <p:nvPr/>
          </p:nvSpPr>
          <p:spPr bwMode="gray">
            <a:xfrm>
              <a:off x="5559013" y="3198290"/>
              <a:ext cx="521484" cy="427056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7" name="Iraq"/>
            <p:cNvSpPr>
              <a:spLocks/>
            </p:cNvSpPr>
            <p:nvPr/>
          </p:nvSpPr>
          <p:spPr bwMode="gray">
            <a:xfrm>
              <a:off x="5453288" y="3271132"/>
              <a:ext cx="248598" cy="23852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8" name="Indonesia"/>
            <p:cNvSpPr>
              <a:spLocks noEditPoints="1"/>
            </p:cNvSpPr>
            <p:nvPr/>
          </p:nvSpPr>
          <p:spPr bwMode="gray">
            <a:xfrm>
              <a:off x="6943445" y="4193803"/>
              <a:ext cx="1182981" cy="471334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9" name="India"/>
            <p:cNvSpPr>
              <a:spLocks noEditPoints="1"/>
            </p:cNvSpPr>
            <p:nvPr/>
          </p:nvSpPr>
          <p:spPr bwMode="gray">
            <a:xfrm>
              <a:off x="6219082" y="3308267"/>
              <a:ext cx="707218" cy="854114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pattFill prst="lgCheck">
              <a:fgClr>
                <a:srgbClr val="99CC00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0" name="Hungary"/>
            <p:cNvSpPr>
              <a:spLocks/>
            </p:cNvSpPr>
            <p:nvPr/>
          </p:nvSpPr>
          <p:spPr bwMode="gray">
            <a:xfrm>
              <a:off x="4890372" y="2946912"/>
              <a:ext cx="154302" cy="7998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1" name="Honduras"/>
            <p:cNvSpPr>
              <a:spLocks/>
            </p:cNvSpPr>
            <p:nvPr/>
          </p:nvSpPr>
          <p:spPr bwMode="gray">
            <a:xfrm>
              <a:off x="2210090" y="3892436"/>
              <a:ext cx="161446" cy="88554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2" name="Haiti"/>
            <p:cNvSpPr>
              <a:spLocks/>
            </p:cNvSpPr>
            <p:nvPr/>
          </p:nvSpPr>
          <p:spPr bwMode="gray">
            <a:xfrm>
              <a:off x="2605847" y="3779601"/>
              <a:ext cx="71436" cy="55704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3" name="Guyane (French Guiana)"/>
            <p:cNvSpPr>
              <a:spLocks/>
            </p:cNvSpPr>
            <p:nvPr/>
          </p:nvSpPr>
          <p:spPr bwMode="gray">
            <a:xfrm>
              <a:off x="3081610" y="4190947"/>
              <a:ext cx="74294" cy="107122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4" name="Guyana"/>
            <p:cNvSpPr>
              <a:spLocks/>
            </p:cNvSpPr>
            <p:nvPr/>
          </p:nvSpPr>
          <p:spPr bwMode="gray">
            <a:xfrm>
              <a:off x="2908735" y="4112391"/>
              <a:ext cx="118583" cy="211386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5" name="Guinea-Bissau"/>
            <p:cNvSpPr>
              <a:spLocks/>
            </p:cNvSpPr>
            <p:nvPr/>
          </p:nvSpPr>
          <p:spPr bwMode="gray">
            <a:xfrm>
              <a:off x="4074572" y="3986703"/>
              <a:ext cx="67149" cy="57131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6" name="Colombia"/>
            <p:cNvSpPr>
              <a:spLocks/>
            </p:cNvSpPr>
            <p:nvPr/>
          </p:nvSpPr>
          <p:spPr bwMode="gray">
            <a:xfrm>
              <a:off x="2451545" y="3995272"/>
              <a:ext cx="314319" cy="487044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7" name="Guinea, Equatorial"/>
            <p:cNvSpPr>
              <a:spLocks/>
            </p:cNvSpPr>
            <p:nvPr/>
          </p:nvSpPr>
          <p:spPr bwMode="gray">
            <a:xfrm>
              <a:off x="4730355" y="4290926"/>
              <a:ext cx="52863" cy="3999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8" name="Guinea"/>
            <p:cNvSpPr>
              <a:spLocks/>
            </p:cNvSpPr>
            <p:nvPr/>
          </p:nvSpPr>
          <p:spPr bwMode="gray">
            <a:xfrm>
              <a:off x="4107432" y="3989559"/>
              <a:ext cx="188591" cy="159968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9" name="Guatemala"/>
            <p:cNvSpPr>
              <a:spLocks/>
            </p:cNvSpPr>
            <p:nvPr/>
          </p:nvSpPr>
          <p:spPr bwMode="gray">
            <a:xfrm>
              <a:off x="2134369" y="3836732"/>
              <a:ext cx="107154" cy="121405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0" name="Greenland"/>
            <p:cNvSpPr>
              <a:spLocks noEditPoints="1"/>
            </p:cNvSpPr>
            <p:nvPr/>
          </p:nvSpPr>
          <p:spPr bwMode="gray">
            <a:xfrm>
              <a:off x="3384499" y="2082800"/>
              <a:ext cx="1014392" cy="552746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1" name="Great Britain"/>
            <p:cNvSpPr>
              <a:spLocks noEditPoints="1"/>
            </p:cNvSpPr>
            <p:nvPr/>
          </p:nvSpPr>
          <p:spPr bwMode="gray">
            <a:xfrm>
              <a:off x="4357459" y="2609837"/>
              <a:ext cx="208593" cy="298511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2" name="Greece"/>
            <p:cNvSpPr>
              <a:spLocks noEditPoints="1"/>
            </p:cNvSpPr>
            <p:nvPr/>
          </p:nvSpPr>
          <p:spPr bwMode="gray">
            <a:xfrm>
              <a:off x="4994669" y="3141159"/>
              <a:ext cx="192877" cy="1999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3" name="Ghana"/>
            <p:cNvSpPr>
              <a:spLocks/>
            </p:cNvSpPr>
            <p:nvPr/>
          </p:nvSpPr>
          <p:spPr bwMode="gray">
            <a:xfrm>
              <a:off x="4404606" y="4035264"/>
              <a:ext cx="118584" cy="18710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4" name="Germany"/>
            <p:cNvSpPr>
              <a:spLocks/>
            </p:cNvSpPr>
            <p:nvPr/>
          </p:nvSpPr>
          <p:spPr bwMode="gray">
            <a:xfrm>
              <a:off x="4657490" y="2768376"/>
              <a:ext cx="204307" cy="212815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5" name="Georgia"/>
            <p:cNvSpPr>
              <a:spLocks/>
            </p:cNvSpPr>
            <p:nvPr/>
          </p:nvSpPr>
          <p:spPr bwMode="gray">
            <a:xfrm>
              <a:off x="5449002" y="3088312"/>
              <a:ext cx="167160" cy="75699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6" name="Gambia, The"/>
            <p:cNvSpPr>
              <a:spLocks/>
            </p:cNvSpPr>
            <p:nvPr/>
          </p:nvSpPr>
          <p:spPr bwMode="gray">
            <a:xfrm>
              <a:off x="4063142" y="3956708"/>
              <a:ext cx="77151" cy="1856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7" name="Gabon"/>
            <p:cNvSpPr>
              <a:spLocks/>
            </p:cNvSpPr>
            <p:nvPr/>
          </p:nvSpPr>
          <p:spPr bwMode="gray">
            <a:xfrm>
              <a:off x="4714639" y="4288070"/>
              <a:ext cx="151444" cy="185677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8" name="France"/>
            <p:cNvSpPr>
              <a:spLocks noEditPoints="1"/>
            </p:cNvSpPr>
            <p:nvPr/>
          </p:nvSpPr>
          <p:spPr bwMode="gray">
            <a:xfrm>
              <a:off x="4408893" y="2871213"/>
              <a:ext cx="330034" cy="284229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9" name="Finland"/>
            <p:cNvSpPr>
              <a:spLocks/>
            </p:cNvSpPr>
            <p:nvPr/>
          </p:nvSpPr>
          <p:spPr bwMode="gray">
            <a:xfrm>
              <a:off x="4950378" y="2372742"/>
              <a:ext cx="228595" cy="259948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0" name="Ethiopia"/>
            <p:cNvSpPr>
              <a:spLocks/>
            </p:cNvSpPr>
            <p:nvPr/>
          </p:nvSpPr>
          <p:spPr bwMode="gray">
            <a:xfrm>
              <a:off x="5341848" y="3925286"/>
              <a:ext cx="382897" cy="334218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1" name="Estonia"/>
            <p:cNvSpPr>
              <a:spLocks noEditPoints="1"/>
            </p:cNvSpPr>
            <p:nvPr/>
          </p:nvSpPr>
          <p:spPr bwMode="gray">
            <a:xfrm>
              <a:off x="4996097" y="2641259"/>
              <a:ext cx="125727" cy="55703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2" name="Eritrea"/>
            <p:cNvSpPr>
              <a:spLocks/>
            </p:cNvSpPr>
            <p:nvPr/>
          </p:nvSpPr>
          <p:spPr bwMode="gray">
            <a:xfrm>
              <a:off x="5421856" y="3832448"/>
              <a:ext cx="174304" cy="165681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3" name="El Salvador"/>
            <p:cNvSpPr>
              <a:spLocks/>
            </p:cNvSpPr>
            <p:nvPr/>
          </p:nvSpPr>
          <p:spPr bwMode="gray">
            <a:xfrm>
              <a:off x="2184373" y="3938141"/>
              <a:ext cx="61435" cy="3999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4" name="Egypt"/>
            <p:cNvSpPr>
              <a:spLocks/>
            </p:cNvSpPr>
            <p:nvPr/>
          </p:nvSpPr>
          <p:spPr bwMode="gray">
            <a:xfrm>
              <a:off x="5111824" y="3435385"/>
              <a:ext cx="285744" cy="291370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pattFill prst="lgCheck">
              <a:fgClr>
                <a:srgbClr val="99CC00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5" name="East Timor"/>
            <p:cNvSpPr>
              <a:spLocks noEditPoints="1"/>
            </p:cNvSpPr>
            <p:nvPr/>
          </p:nvSpPr>
          <p:spPr bwMode="gray">
            <a:xfrm>
              <a:off x="7679236" y="4599436"/>
              <a:ext cx="90010" cy="42849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6" name="Ecuador"/>
            <p:cNvSpPr>
              <a:spLocks noEditPoints="1"/>
            </p:cNvSpPr>
            <p:nvPr/>
          </p:nvSpPr>
          <p:spPr bwMode="gray">
            <a:xfrm>
              <a:off x="2400111" y="4312351"/>
              <a:ext cx="150015" cy="191390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7" name="Dominikan Republic"/>
            <p:cNvSpPr>
              <a:spLocks/>
            </p:cNvSpPr>
            <p:nvPr/>
          </p:nvSpPr>
          <p:spPr bwMode="gray">
            <a:xfrm>
              <a:off x="2667281" y="3779601"/>
              <a:ext cx="90010" cy="59988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8" name="Djibouti"/>
            <p:cNvSpPr>
              <a:spLocks/>
            </p:cNvSpPr>
            <p:nvPr/>
          </p:nvSpPr>
          <p:spPr bwMode="gray">
            <a:xfrm>
              <a:off x="5560442" y="3989559"/>
              <a:ext cx="42862" cy="4998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9" name="Democratic Republic Congo"/>
            <p:cNvSpPr>
              <a:spLocks/>
            </p:cNvSpPr>
            <p:nvPr/>
          </p:nvSpPr>
          <p:spPr bwMode="gray">
            <a:xfrm>
              <a:off x="4776074" y="4250935"/>
              <a:ext cx="194306" cy="25280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0" name="Denmark"/>
            <p:cNvSpPr>
              <a:spLocks noEditPoints="1"/>
            </p:cNvSpPr>
            <p:nvPr/>
          </p:nvSpPr>
          <p:spPr bwMode="gray">
            <a:xfrm>
              <a:off x="4707495" y="2694105"/>
              <a:ext cx="100010" cy="85697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1" name="Cote d'Ivoire"/>
            <p:cNvSpPr>
              <a:spLocks/>
            </p:cNvSpPr>
            <p:nvPr/>
          </p:nvSpPr>
          <p:spPr bwMode="gray">
            <a:xfrm>
              <a:off x="4267449" y="4046690"/>
              <a:ext cx="158589" cy="18710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2" name="Costa Rica"/>
            <p:cNvSpPr>
              <a:spLocks/>
            </p:cNvSpPr>
            <p:nvPr/>
          </p:nvSpPr>
          <p:spPr bwMode="gray">
            <a:xfrm>
              <a:off x="2284384" y="4032408"/>
              <a:ext cx="87152" cy="8284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3" name="China"/>
            <p:cNvSpPr>
              <a:spLocks noEditPoints="1"/>
            </p:cNvSpPr>
            <p:nvPr/>
          </p:nvSpPr>
          <p:spPr bwMode="gray">
            <a:xfrm>
              <a:off x="6267659" y="2804084"/>
              <a:ext cx="1325853" cy="1022651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pattFill prst="lgCheck">
              <a:fgClr>
                <a:srgbClr val="FFC000"/>
              </a:fgClr>
              <a:bgClr>
                <a:srgbClr val="92D05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4" name="Chile"/>
            <p:cNvSpPr>
              <a:spLocks noEditPoints="1"/>
            </p:cNvSpPr>
            <p:nvPr/>
          </p:nvSpPr>
          <p:spPr bwMode="gray">
            <a:xfrm>
              <a:off x="2705857" y="4873666"/>
              <a:ext cx="418615" cy="1096922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5" name="Chad"/>
            <p:cNvSpPr>
              <a:spLocks/>
            </p:cNvSpPr>
            <p:nvPr/>
          </p:nvSpPr>
          <p:spPr bwMode="gray">
            <a:xfrm>
              <a:off x="4836080" y="3673908"/>
              <a:ext cx="268600" cy="467049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6" name="Canada"/>
            <p:cNvSpPr>
              <a:spLocks noEditPoints="1"/>
            </p:cNvSpPr>
            <p:nvPr/>
          </p:nvSpPr>
          <p:spPr bwMode="gray">
            <a:xfrm>
              <a:off x="1630029" y="2091370"/>
              <a:ext cx="2018784" cy="1044076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Cameroon"/>
            <p:cNvSpPr>
              <a:spLocks/>
            </p:cNvSpPr>
            <p:nvPr/>
          </p:nvSpPr>
          <p:spPr bwMode="gray">
            <a:xfrm>
              <a:off x="4711782" y="3975276"/>
              <a:ext cx="197164" cy="33564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Cambodia"/>
            <p:cNvSpPr>
              <a:spLocks/>
            </p:cNvSpPr>
            <p:nvPr/>
          </p:nvSpPr>
          <p:spPr bwMode="gray">
            <a:xfrm>
              <a:off x="7113462" y="3935284"/>
              <a:ext cx="137157" cy="121404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Burundi"/>
            <p:cNvSpPr>
              <a:spLocks/>
            </p:cNvSpPr>
            <p:nvPr/>
          </p:nvSpPr>
          <p:spPr bwMode="gray">
            <a:xfrm>
              <a:off x="5237551" y="4430898"/>
              <a:ext cx="48577" cy="59988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0" name="Burkina Faso"/>
            <p:cNvSpPr>
              <a:spLocks/>
            </p:cNvSpPr>
            <p:nvPr/>
          </p:nvSpPr>
          <p:spPr bwMode="gray">
            <a:xfrm>
              <a:off x="4348887" y="3921001"/>
              <a:ext cx="207164" cy="162824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1" name="Bulgaria"/>
            <p:cNvSpPr>
              <a:spLocks/>
            </p:cNvSpPr>
            <p:nvPr/>
          </p:nvSpPr>
          <p:spPr bwMode="gray">
            <a:xfrm>
              <a:off x="5036101" y="3072601"/>
              <a:ext cx="142872" cy="81412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2" name="Botswana"/>
            <p:cNvSpPr>
              <a:spLocks/>
            </p:cNvSpPr>
            <p:nvPr/>
          </p:nvSpPr>
          <p:spPr bwMode="gray">
            <a:xfrm>
              <a:off x="4998954" y="4877951"/>
              <a:ext cx="234310" cy="2642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3" name="Bosnia and Herzegowina"/>
            <p:cNvSpPr>
              <a:spLocks/>
            </p:cNvSpPr>
            <p:nvPr/>
          </p:nvSpPr>
          <p:spPr bwMode="gray">
            <a:xfrm>
              <a:off x="4877514" y="3039750"/>
              <a:ext cx="95724" cy="85697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4" name="Bolivia"/>
            <p:cNvSpPr>
              <a:spLocks/>
            </p:cNvSpPr>
            <p:nvPr/>
          </p:nvSpPr>
          <p:spPr bwMode="gray">
            <a:xfrm>
              <a:off x="2708715" y="4642284"/>
              <a:ext cx="322891" cy="384209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5" name="Bhutan"/>
            <p:cNvSpPr>
              <a:spLocks/>
            </p:cNvSpPr>
            <p:nvPr/>
          </p:nvSpPr>
          <p:spPr bwMode="gray">
            <a:xfrm>
              <a:off x="6716278" y="3532508"/>
              <a:ext cx="84295" cy="4856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6" name="Benin"/>
            <p:cNvSpPr>
              <a:spLocks/>
            </p:cNvSpPr>
            <p:nvPr/>
          </p:nvSpPr>
          <p:spPr bwMode="gray">
            <a:xfrm>
              <a:off x="4511761" y="3998129"/>
              <a:ext cx="80008" cy="179964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7" name="Belize"/>
            <p:cNvSpPr>
              <a:spLocks/>
            </p:cNvSpPr>
            <p:nvPr/>
          </p:nvSpPr>
          <p:spPr bwMode="gray">
            <a:xfrm>
              <a:off x="2217234" y="3819593"/>
              <a:ext cx="38575" cy="77127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8" name="Belgium"/>
            <p:cNvSpPr>
              <a:spLocks/>
            </p:cNvSpPr>
            <p:nvPr/>
          </p:nvSpPr>
          <p:spPr bwMode="gray">
            <a:xfrm>
              <a:off x="4587483" y="2865499"/>
              <a:ext cx="81438" cy="55704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9" name="Belarus"/>
            <p:cNvSpPr>
              <a:spLocks/>
            </p:cNvSpPr>
            <p:nvPr/>
          </p:nvSpPr>
          <p:spPr bwMode="gray">
            <a:xfrm>
              <a:off x="5040388" y="2734097"/>
              <a:ext cx="205736" cy="134259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0" name="Bangladesh"/>
            <p:cNvSpPr>
              <a:spLocks/>
            </p:cNvSpPr>
            <p:nvPr/>
          </p:nvSpPr>
          <p:spPr bwMode="gray">
            <a:xfrm>
              <a:off x="6704848" y="3585354"/>
              <a:ext cx="135729" cy="154255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1" name="Bahrain"/>
            <p:cNvSpPr>
              <a:spLocks/>
            </p:cNvSpPr>
            <p:nvPr/>
          </p:nvSpPr>
          <p:spPr bwMode="gray">
            <a:xfrm>
              <a:off x="5764749" y="3586783"/>
              <a:ext cx="10001" cy="19996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147483647 w 15"/>
                <a:gd name="T7" fmla="*/ 2147483647 h 28"/>
                <a:gd name="T8" fmla="*/ 2147483647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B2B2B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2" name="Azerbaijan"/>
            <p:cNvSpPr>
              <a:spLocks noEditPoints="1"/>
            </p:cNvSpPr>
            <p:nvPr/>
          </p:nvSpPr>
          <p:spPr bwMode="gray">
            <a:xfrm>
              <a:off x="5576158" y="3136873"/>
              <a:ext cx="131442" cy="10569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3" name="Austria"/>
            <p:cNvSpPr>
              <a:spLocks/>
            </p:cNvSpPr>
            <p:nvPr/>
          </p:nvSpPr>
          <p:spPr bwMode="gray">
            <a:xfrm>
              <a:off x="4738927" y="2934057"/>
              <a:ext cx="165732" cy="72843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4" name="Australia"/>
            <p:cNvSpPr>
              <a:spLocks noEditPoints="1"/>
            </p:cNvSpPr>
            <p:nvPr/>
          </p:nvSpPr>
          <p:spPr bwMode="gray">
            <a:xfrm>
              <a:off x="7296338" y="4669422"/>
              <a:ext cx="1028679" cy="964091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5" name="Armenia"/>
            <p:cNvSpPr>
              <a:spLocks/>
            </p:cNvSpPr>
            <p:nvPr/>
          </p:nvSpPr>
          <p:spPr bwMode="gray">
            <a:xfrm>
              <a:off x="5540440" y="3152585"/>
              <a:ext cx="80008" cy="77127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6" name="Argentina"/>
            <p:cNvSpPr>
              <a:spLocks noEditPoints="1"/>
            </p:cNvSpPr>
            <p:nvPr/>
          </p:nvSpPr>
          <p:spPr bwMode="gray">
            <a:xfrm>
              <a:off x="2760148" y="4997927"/>
              <a:ext cx="395755" cy="884107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7" name="Angola"/>
            <p:cNvSpPr>
              <a:spLocks noEditPoints="1"/>
            </p:cNvSpPr>
            <p:nvPr/>
          </p:nvSpPr>
          <p:spPr bwMode="gray">
            <a:xfrm>
              <a:off x="4790361" y="4483745"/>
              <a:ext cx="321463" cy="401347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8" name="Andorra"/>
            <p:cNvSpPr>
              <a:spLocks/>
            </p:cNvSpPr>
            <p:nvPr/>
          </p:nvSpPr>
          <p:spPr bwMode="gray">
            <a:xfrm>
              <a:off x="4547478" y="3116877"/>
              <a:ext cx="11430" cy="5713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9" name="Algeria"/>
            <p:cNvSpPr>
              <a:spLocks/>
            </p:cNvSpPr>
            <p:nvPr/>
          </p:nvSpPr>
          <p:spPr bwMode="gray">
            <a:xfrm>
              <a:off x="4263163" y="3275417"/>
              <a:ext cx="535770" cy="528465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0" name="Albania"/>
            <p:cNvSpPr>
              <a:spLocks/>
            </p:cNvSpPr>
            <p:nvPr/>
          </p:nvSpPr>
          <p:spPr bwMode="gray">
            <a:xfrm>
              <a:off x="4958950" y="3132589"/>
              <a:ext cx="52863" cy="88554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1" name="Alaska"/>
            <p:cNvSpPr>
              <a:spLocks noEditPoints="1"/>
            </p:cNvSpPr>
            <p:nvPr/>
          </p:nvSpPr>
          <p:spPr bwMode="gray">
            <a:xfrm>
              <a:off x="827088" y="2342748"/>
              <a:ext cx="1112974" cy="481332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2" name="Afghanistan"/>
            <p:cNvSpPr>
              <a:spLocks/>
            </p:cNvSpPr>
            <p:nvPr/>
          </p:nvSpPr>
          <p:spPr bwMode="gray">
            <a:xfrm>
              <a:off x="5979057" y="3235425"/>
              <a:ext cx="328606" cy="26708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6" name="Rectangle 2"/>
          <p:cNvSpPr>
            <a:spLocks noChangeArrowheads="1"/>
          </p:cNvSpPr>
          <p:nvPr/>
        </p:nvSpPr>
        <p:spPr bwMode="auto">
          <a:xfrm>
            <a:off x="365689" y="1122258"/>
            <a:ext cx="8526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>
                <a:srgbClr val="008000"/>
              </a:buClr>
              <a:buNone/>
            </a:pPr>
            <a:r>
              <a:rPr lang="ru-RU" altLang="en-US" sz="3000" dirty="0">
                <a:solidFill>
                  <a:srgbClr val="2F93D1"/>
                </a:solidFill>
                <a:latin typeface="Arial" pitchFamily="34" charset="0"/>
              </a:rPr>
              <a:t>Портфолио ЮНИДО по промышленной энергоэффективности</a:t>
            </a:r>
            <a:endParaRPr lang="en-US" altLang="en-US" sz="3000" dirty="0">
              <a:solidFill>
                <a:srgbClr val="2F93D1"/>
              </a:solidFill>
              <a:latin typeface="Arial" pitchFamily="34" charset="0"/>
            </a:endParaRPr>
          </a:p>
        </p:txBody>
      </p:sp>
      <p:sp>
        <p:nvSpPr>
          <p:cNvPr id="8384" name="Rectangle 12"/>
          <p:cNvSpPr>
            <a:spLocks noChangeArrowheads="1"/>
          </p:cNvSpPr>
          <p:nvPr/>
        </p:nvSpPr>
        <p:spPr bwMode="auto">
          <a:xfrm>
            <a:off x="88900" y="2362200"/>
            <a:ext cx="1511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en-US" altLang="en-US" sz="1500" b="1" dirty="0">
                <a:solidFill>
                  <a:srgbClr val="000000"/>
                </a:solidFill>
                <a:latin typeface="Arial" pitchFamily="34" charset="0"/>
              </a:rPr>
              <a:t>30 </a:t>
            </a:r>
            <a:r>
              <a:rPr lang="ru-RU" altLang="en-US" sz="1500" b="1" dirty="0">
                <a:solidFill>
                  <a:srgbClr val="000000"/>
                </a:solidFill>
                <a:latin typeface="Arial" pitchFamily="34" charset="0"/>
              </a:rPr>
              <a:t>Стран</a:t>
            </a:r>
            <a:endParaRPr lang="en-US" altLang="en-US" sz="1500" b="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Армения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Беларусь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Буркина Фасо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Вьетнам</a:t>
            </a: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Грузия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Египет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Индия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Индонезия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Иран</a:t>
            </a: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Казахстан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Китай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Колумбия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Македония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Малайзия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Мальдивы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Мексика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7" name="Rectangle 2"/>
          <p:cNvSpPr>
            <a:spLocks noChangeArrowheads="1"/>
          </p:cNvSpPr>
          <p:nvPr/>
        </p:nvSpPr>
        <p:spPr bwMode="auto">
          <a:xfrm>
            <a:off x="322827" y="1599880"/>
            <a:ext cx="8526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8000"/>
              </a:buClr>
              <a:buNone/>
            </a:pPr>
            <a:r>
              <a:rPr lang="ru-RU" altLang="en-US" sz="1800" dirty="0">
                <a:solidFill>
                  <a:srgbClr val="2F93D1"/>
                </a:solidFill>
                <a:latin typeface="Arial" pitchFamily="34" charset="0"/>
              </a:rPr>
              <a:t>На Февраль 2016г.:</a:t>
            </a:r>
            <a:endParaRPr lang="en-US" altLang="en-US" sz="1800" dirty="0">
              <a:solidFill>
                <a:srgbClr val="2F93D1"/>
              </a:solidFill>
              <a:latin typeface="Arial" pitchFamily="34" charset="0"/>
            </a:endParaRPr>
          </a:p>
        </p:txBody>
      </p:sp>
      <p:sp>
        <p:nvSpPr>
          <p:cNvPr id="8385" name="Rectangle 13"/>
          <p:cNvSpPr>
            <a:spLocks noChangeArrowheads="1"/>
          </p:cNvSpPr>
          <p:nvPr/>
        </p:nvSpPr>
        <p:spPr bwMode="auto">
          <a:xfrm>
            <a:off x="1487646" y="3050963"/>
            <a:ext cx="136839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Молдавия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Мьянма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ОАЭ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Пакистан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Россия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Таиланд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Тунис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Турция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Украина</a:t>
            </a:r>
            <a:endParaRPr lang="en-US" altLang="en-US" sz="1500" dirty="0">
              <a:solidFill>
                <a:srgbClr val="183111"/>
              </a:solidFill>
              <a:latin typeface="Arial" charset="0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Филиппины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Чад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Чили</a:t>
            </a: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Эквадор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r>
              <a:rPr lang="ru-RU" altLang="en-US" sz="1500" dirty="0">
                <a:solidFill>
                  <a:srgbClr val="000000"/>
                </a:solidFill>
                <a:latin typeface="Arial" pitchFamily="34" charset="0"/>
              </a:rPr>
              <a:t>ЮАР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None/>
            </a:pP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943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1" name="Group 196"/>
          <p:cNvGrpSpPr>
            <a:grpSpLocks/>
          </p:cNvGrpSpPr>
          <p:nvPr/>
        </p:nvGrpSpPr>
        <p:grpSpPr bwMode="auto">
          <a:xfrm>
            <a:off x="928307" y="2129490"/>
            <a:ext cx="7970837" cy="3887788"/>
            <a:chOff x="827088" y="2082800"/>
            <a:chExt cx="7970837" cy="3887788"/>
          </a:xfrm>
        </p:grpSpPr>
        <p:sp>
          <p:nvSpPr>
            <p:cNvPr id="8208" name="Brazil"/>
            <p:cNvSpPr>
              <a:spLocks noEditPoints="1"/>
            </p:cNvSpPr>
            <p:nvPr/>
          </p:nvSpPr>
          <p:spPr bwMode="gray">
            <a:xfrm>
              <a:off x="2587273" y="4205229"/>
              <a:ext cx="1008677" cy="1139770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Zypern"/>
            <p:cNvSpPr>
              <a:spLocks/>
            </p:cNvSpPr>
            <p:nvPr/>
          </p:nvSpPr>
          <p:spPr bwMode="gray">
            <a:xfrm>
              <a:off x="5287556" y="3319694"/>
              <a:ext cx="54291" cy="31422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Zimbabwe"/>
            <p:cNvSpPr>
              <a:spLocks/>
            </p:cNvSpPr>
            <p:nvPr/>
          </p:nvSpPr>
          <p:spPr bwMode="gray">
            <a:xfrm>
              <a:off x="5136112" y="4815107"/>
              <a:ext cx="200021" cy="1999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Zentral Afrikanische Republik"/>
            <p:cNvSpPr>
              <a:spLocks/>
            </p:cNvSpPr>
            <p:nvPr/>
          </p:nvSpPr>
          <p:spPr bwMode="gray">
            <a:xfrm>
              <a:off x="4861797" y="4039549"/>
              <a:ext cx="331463" cy="25280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Zambia"/>
            <p:cNvSpPr>
              <a:spLocks/>
            </p:cNvSpPr>
            <p:nvPr/>
          </p:nvSpPr>
          <p:spPr bwMode="gray">
            <a:xfrm>
              <a:off x="5056103" y="4596579"/>
              <a:ext cx="301461" cy="289942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West Sahara"/>
            <p:cNvSpPr>
              <a:spLocks/>
            </p:cNvSpPr>
            <p:nvPr/>
          </p:nvSpPr>
          <p:spPr bwMode="gray">
            <a:xfrm>
              <a:off x="4066000" y="3552504"/>
              <a:ext cx="217166" cy="185677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West Bank"/>
            <p:cNvSpPr>
              <a:spLocks/>
            </p:cNvSpPr>
            <p:nvPr/>
          </p:nvSpPr>
          <p:spPr bwMode="gray">
            <a:xfrm>
              <a:off x="5364707" y="3412532"/>
              <a:ext cx="15716" cy="34279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Vietnam"/>
            <p:cNvSpPr>
              <a:spLocks/>
            </p:cNvSpPr>
            <p:nvPr/>
          </p:nvSpPr>
          <p:spPr bwMode="gray">
            <a:xfrm>
              <a:off x="7076315" y="3676765"/>
              <a:ext cx="220023" cy="431342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Venezuela"/>
            <p:cNvSpPr>
              <a:spLocks noEditPoints="1"/>
            </p:cNvSpPr>
            <p:nvPr/>
          </p:nvSpPr>
          <p:spPr bwMode="gray">
            <a:xfrm>
              <a:off x="2607275" y="4003842"/>
              <a:ext cx="345751" cy="337075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Uzbekistan"/>
            <p:cNvSpPr>
              <a:spLocks/>
            </p:cNvSpPr>
            <p:nvPr/>
          </p:nvSpPr>
          <p:spPr bwMode="gray">
            <a:xfrm>
              <a:off x="5813326" y="3034037"/>
              <a:ext cx="428616" cy="241380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USA"/>
            <p:cNvSpPr>
              <a:spLocks noEditPoints="1"/>
            </p:cNvSpPr>
            <p:nvPr/>
          </p:nvSpPr>
          <p:spPr bwMode="gray">
            <a:xfrm>
              <a:off x="1554308" y="2922631"/>
              <a:ext cx="1418720" cy="702716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Uruguay"/>
            <p:cNvSpPr>
              <a:spLocks/>
            </p:cNvSpPr>
            <p:nvPr/>
          </p:nvSpPr>
          <p:spPr bwMode="gray">
            <a:xfrm>
              <a:off x="3067323" y="5239307"/>
              <a:ext cx="134300" cy="13854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United Arab Emirates"/>
            <p:cNvSpPr>
              <a:spLocks/>
            </p:cNvSpPr>
            <p:nvPr/>
          </p:nvSpPr>
          <p:spPr bwMode="gray">
            <a:xfrm>
              <a:off x="5794753" y="3585354"/>
              <a:ext cx="121441" cy="115691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Ukraine"/>
            <p:cNvSpPr>
              <a:spLocks/>
            </p:cNvSpPr>
            <p:nvPr/>
          </p:nvSpPr>
          <p:spPr bwMode="gray">
            <a:xfrm>
              <a:off x="5024671" y="2839790"/>
              <a:ext cx="404329" cy="2270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Uganda"/>
            <p:cNvSpPr>
              <a:spLocks noEditPoints="1"/>
            </p:cNvSpPr>
            <p:nvPr/>
          </p:nvSpPr>
          <p:spPr bwMode="gray">
            <a:xfrm>
              <a:off x="5254696" y="4238080"/>
              <a:ext cx="141443" cy="167109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Turkey"/>
            <p:cNvSpPr>
              <a:spLocks noEditPoints="1"/>
            </p:cNvSpPr>
            <p:nvPr/>
          </p:nvSpPr>
          <p:spPr bwMode="gray">
            <a:xfrm>
              <a:off x="5107537" y="3129732"/>
              <a:ext cx="481480" cy="182820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Turkmenistan"/>
            <p:cNvSpPr>
              <a:spLocks/>
            </p:cNvSpPr>
            <p:nvPr/>
          </p:nvSpPr>
          <p:spPr bwMode="gray">
            <a:xfrm>
              <a:off x="5747604" y="3112593"/>
              <a:ext cx="365753" cy="218527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Tunisia"/>
            <p:cNvSpPr>
              <a:spLocks/>
            </p:cNvSpPr>
            <p:nvPr/>
          </p:nvSpPr>
          <p:spPr bwMode="gray">
            <a:xfrm>
              <a:off x="4688922" y="3271132"/>
              <a:ext cx="98581" cy="205673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Tschechien"/>
            <p:cNvSpPr>
              <a:spLocks/>
            </p:cNvSpPr>
            <p:nvPr/>
          </p:nvSpPr>
          <p:spPr bwMode="gray">
            <a:xfrm>
              <a:off x="4796076" y="2876926"/>
              <a:ext cx="152874" cy="69986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Togo"/>
            <p:cNvSpPr>
              <a:spLocks/>
            </p:cNvSpPr>
            <p:nvPr/>
          </p:nvSpPr>
          <p:spPr bwMode="gray">
            <a:xfrm>
              <a:off x="4487472" y="4036692"/>
              <a:ext cx="51434" cy="1456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Thailand"/>
            <p:cNvSpPr>
              <a:spLocks/>
            </p:cNvSpPr>
            <p:nvPr/>
          </p:nvSpPr>
          <p:spPr bwMode="gray">
            <a:xfrm>
              <a:off x="6970590" y="3763890"/>
              <a:ext cx="224310" cy="429913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Tanzania"/>
            <p:cNvSpPr>
              <a:spLocks noEditPoints="1"/>
            </p:cNvSpPr>
            <p:nvPr/>
          </p:nvSpPr>
          <p:spPr bwMode="gray">
            <a:xfrm>
              <a:off x="5253267" y="4389478"/>
              <a:ext cx="278601" cy="314222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Tajikistan"/>
            <p:cNvSpPr>
              <a:spLocks/>
            </p:cNvSpPr>
            <p:nvPr/>
          </p:nvSpPr>
          <p:spPr bwMode="gray">
            <a:xfrm>
              <a:off x="6117644" y="3164011"/>
              <a:ext cx="200021" cy="127117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Taiwan"/>
            <p:cNvSpPr>
              <a:spLocks/>
            </p:cNvSpPr>
            <p:nvPr/>
          </p:nvSpPr>
          <p:spPr bwMode="gray">
            <a:xfrm>
              <a:off x="7517791" y="3621062"/>
              <a:ext cx="42862" cy="97123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Syria"/>
            <p:cNvSpPr>
              <a:spLocks/>
            </p:cNvSpPr>
            <p:nvPr/>
          </p:nvSpPr>
          <p:spPr bwMode="gray">
            <a:xfrm>
              <a:off x="5368994" y="3268275"/>
              <a:ext cx="162874" cy="14997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Swaziland"/>
            <p:cNvSpPr>
              <a:spLocks/>
            </p:cNvSpPr>
            <p:nvPr/>
          </p:nvSpPr>
          <p:spPr bwMode="gray">
            <a:xfrm>
              <a:off x="5270411" y="5109333"/>
              <a:ext cx="37147" cy="4856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Suriname"/>
            <p:cNvSpPr>
              <a:spLocks/>
            </p:cNvSpPr>
            <p:nvPr/>
          </p:nvSpPr>
          <p:spPr bwMode="gray">
            <a:xfrm>
              <a:off x="2994459" y="4185233"/>
              <a:ext cx="105725" cy="12140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Sudan"/>
            <p:cNvSpPr>
              <a:spLocks/>
            </p:cNvSpPr>
            <p:nvPr/>
          </p:nvSpPr>
          <p:spPr bwMode="gray">
            <a:xfrm>
              <a:off x="5053246" y="3685334"/>
              <a:ext cx="421473" cy="574170"/>
            </a:xfrm>
            <a:custGeom>
              <a:avLst/>
              <a:gdLst>
                <a:gd name="T0" fmla="*/ 2147483647 w 1164"/>
                <a:gd name="T1" fmla="*/ 2147483647 h 1584"/>
                <a:gd name="T2" fmla="*/ 2147483647 w 1164"/>
                <a:gd name="T3" fmla="*/ 2147483647 h 1584"/>
                <a:gd name="T4" fmla="*/ 2147483647 w 1164"/>
                <a:gd name="T5" fmla="*/ 2147483647 h 1584"/>
                <a:gd name="T6" fmla="*/ 2147483647 w 1164"/>
                <a:gd name="T7" fmla="*/ 2147483647 h 1584"/>
                <a:gd name="T8" fmla="*/ 2147483647 w 1164"/>
                <a:gd name="T9" fmla="*/ 2147483647 h 1584"/>
                <a:gd name="T10" fmla="*/ 2147483647 w 1164"/>
                <a:gd name="T11" fmla="*/ 2147483647 h 1584"/>
                <a:gd name="T12" fmla="*/ 2147483647 w 1164"/>
                <a:gd name="T13" fmla="*/ 2147483647 h 1584"/>
                <a:gd name="T14" fmla="*/ 2147483647 w 1164"/>
                <a:gd name="T15" fmla="*/ 2147483647 h 1584"/>
                <a:gd name="T16" fmla="*/ 0 w 1164"/>
                <a:gd name="T17" fmla="*/ 2147483647 h 1584"/>
                <a:gd name="T18" fmla="*/ 2147483647 w 1164"/>
                <a:gd name="T19" fmla="*/ 2147483647 h 1584"/>
                <a:gd name="T20" fmla="*/ 2147483647 w 1164"/>
                <a:gd name="T21" fmla="*/ 2147483647 h 1584"/>
                <a:gd name="T22" fmla="*/ 2147483647 w 1164"/>
                <a:gd name="T23" fmla="*/ 2147483647 h 1584"/>
                <a:gd name="T24" fmla="*/ 2147483647 w 1164"/>
                <a:gd name="T25" fmla="*/ 2147483647 h 1584"/>
                <a:gd name="T26" fmla="*/ 2147483647 w 1164"/>
                <a:gd name="T27" fmla="*/ 2147483647 h 1584"/>
                <a:gd name="T28" fmla="*/ 2147483647 w 1164"/>
                <a:gd name="T29" fmla="*/ 2147483647 h 1584"/>
                <a:gd name="T30" fmla="*/ 2147483647 w 1164"/>
                <a:gd name="T31" fmla="*/ 2147483647 h 1584"/>
                <a:gd name="T32" fmla="*/ 2147483647 w 1164"/>
                <a:gd name="T33" fmla="*/ 2147483647 h 1584"/>
                <a:gd name="T34" fmla="*/ 2147483647 w 1164"/>
                <a:gd name="T35" fmla="*/ 2147483647 h 1584"/>
                <a:gd name="T36" fmla="*/ 2147483647 w 1164"/>
                <a:gd name="T37" fmla="*/ 2147483647 h 1584"/>
                <a:gd name="T38" fmla="*/ 2147483647 w 1164"/>
                <a:gd name="T39" fmla="*/ 2147483647 h 1584"/>
                <a:gd name="T40" fmla="*/ 2147483647 w 1164"/>
                <a:gd name="T41" fmla="*/ 2147483647 h 1584"/>
                <a:gd name="T42" fmla="*/ 2147483647 w 1164"/>
                <a:gd name="T43" fmla="*/ 2147483647 h 1584"/>
                <a:gd name="T44" fmla="*/ 2147483647 w 1164"/>
                <a:gd name="T45" fmla="*/ 2147483647 h 1584"/>
                <a:gd name="T46" fmla="*/ 2147483647 w 1164"/>
                <a:gd name="T47" fmla="*/ 2147483647 h 1584"/>
                <a:gd name="T48" fmla="*/ 2147483647 w 1164"/>
                <a:gd name="T49" fmla="*/ 2147483647 h 1584"/>
                <a:gd name="T50" fmla="*/ 2147483647 w 1164"/>
                <a:gd name="T51" fmla="*/ 2147483647 h 1584"/>
                <a:gd name="T52" fmla="*/ 2147483647 w 1164"/>
                <a:gd name="T53" fmla="*/ 2147483647 h 1584"/>
                <a:gd name="T54" fmla="*/ 2147483647 w 1164"/>
                <a:gd name="T55" fmla="*/ 2147483647 h 1584"/>
                <a:gd name="T56" fmla="*/ 2147483647 w 1164"/>
                <a:gd name="T57" fmla="*/ 2147483647 h 1584"/>
                <a:gd name="T58" fmla="*/ 2147483647 w 1164"/>
                <a:gd name="T59" fmla="*/ 2147483647 h 1584"/>
                <a:gd name="T60" fmla="*/ 2147483647 w 1164"/>
                <a:gd name="T61" fmla="*/ 2147483647 h 1584"/>
                <a:gd name="T62" fmla="*/ 2147483647 w 1164"/>
                <a:gd name="T63" fmla="*/ 2147483647 h 1584"/>
                <a:gd name="T64" fmla="*/ 2147483647 w 1164"/>
                <a:gd name="T65" fmla="*/ 2147483647 h 1584"/>
                <a:gd name="T66" fmla="*/ 2147483647 w 1164"/>
                <a:gd name="T67" fmla="*/ 2147483647 h 1584"/>
                <a:gd name="T68" fmla="*/ 2147483647 w 1164"/>
                <a:gd name="T69" fmla="*/ 2147483647 h 1584"/>
                <a:gd name="T70" fmla="*/ 2147483647 w 1164"/>
                <a:gd name="T71" fmla="*/ 2147483647 h 1584"/>
                <a:gd name="T72" fmla="*/ 2147483647 w 1164"/>
                <a:gd name="T73" fmla="*/ 2147483647 h 1584"/>
                <a:gd name="T74" fmla="*/ 2147483647 w 1164"/>
                <a:gd name="T75" fmla="*/ 2147483647 h 1584"/>
                <a:gd name="T76" fmla="*/ 2147483647 w 1164"/>
                <a:gd name="T77" fmla="*/ 2147483647 h 1584"/>
                <a:gd name="T78" fmla="*/ 2147483647 w 1164"/>
                <a:gd name="T79" fmla="*/ 2147483647 h 1584"/>
                <a:gd name="T80" fmla="*/ 2147483647 w 1164"/>
                <a:gd name="T81" fmla="*/ 2147483647 h 1584"/>
                <a:gd name="T82" fmla="*/ 2147483647 w 1164"/>
                <a:gd name="T83" fmla="*/ 2147483647 h 1584"/>
                <a:gd name="T84" fmla="*/ 2147483647 w 1164"/>
                <a:gd name="T85" fmla="*/ 2147483647 h 1584"/>
                <a:gd name="T86" fmla="*/ 2147483647 w 1164"/>
                <a:gd name="T87" fmla="*/ 2147483647 h 1584"/>
                <a:gd name="T88" fmla="*/ 2147483647 w 1164"/>
                <a:gd name="T89" fmla="*/ 2147483647 h 1584"/>
                <a:gd name="T90" fmla="*/ 2147483647 w 1164"/>
                <a:gd name="T91" fmla="*/ 2147483647 h 1584"/>
                <a:gd name="T92" fmla="*/ 2147483647 w 1164"/>
                <a:gd name="T93" fmla="*/ 2147483647 h 1584"/>
                <a:gd name="T94" fmla="*/ 2147483647 w 1164"/>
                <a:gd name="T95" fmla="*/ 2147483647 h 1584"/>
                <a:gd name="T96" fmla="*/ 2147483647 w 1164"/>
                <a:gd name="T97" fmla="*/ 2147483647 h 1584"/>
                <a:gd name="T98" fmla="*/ 2147483647 w 1164"/>
                <a:gd name="T99" fmla="*/ 2147483647 h 1584"/>
                <a:gd name="T100" fmla="*/ 2147483647 w 1164"/>
                <a:gd name="T101" fmla="*/ 2147483647 h 1584"/>
                <a:gd name="T102" fmla="*/ 2147483647 w 1164"/>
                <a:gd name="T103" fmla="*/ 2147483647 h 1584"/>
                <a:gd name="T104" fmla="*/ 2147483647 w 1164"/>
                <a:gd name="T105" fmla="*/ 2147483647 h 1584"/>
                <a:gd name="T106" fmla="*/ 2147483647 w 1164"/>
                <a:gd name="T107" fmla="*/ 2147483647 h 1584"/>
                <a:gd name="T108" fmla="*/ 2147483647 w 1164"/>
                <a:gd name="T109" fmla="*/ 2147483647 h 1584"/>
                <a:gd name="T110" fmla="*/ 2147483647 w 1164"/>
                <a:gd name="T111" fmla="*/ 2147483647 h 15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4"/>
                <a:gd name="T169" fmla="*/ 0 h 1584"/>
                <a:gd name="T170" fmla="*/ 1164 w 1164"/>
                <a:gd name="T171" fmla="*/ 1584 h 15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4" h="1584">
                  <a:moveTo>
                    <a:pt x="894" y="24"/>
                  </a:moveTo>
                  <a:lnTo>
                    <a:pt x="894" y="48"/>
                  </a:lnTo>
                  <a:lnTo>
                    <a:pt x="888" y="60"/>
                  </a:lnTo>
                  <a:lnTo>
                    <a:pt x="882" y="66"/>
                  </a:lnTo>
                  <a:lnTo>
                    <a:pt x="864" y="66"/>
                  </a:lnTo>
                  <a:lnTo>
                    <a:pt x="858" y="72"/>
                  </a:lnTo>
                  <a:lnTo>
                    <a:pt x="846" y="72"/>
                  </a:lnTo>
                  <a:lnTo>
                    <a:pt x="834" y="84"/>
                  </a:lnTo>
                  <a:lnTo>
                    <a:pt x="822" y="108"/>
                  </a:lnTo>
                  <a:lnTo>
                    <a:pt x="816" y="114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86" y="96"/>
                  </a:lnTo>
                  <a:lnTo>
                    <a:pt x="780" y="90"/>
                  </a:lnTo>
                  <a:lnTo>
                    <a:pt x="660" y="84"/>
                  </a:lnTo>
                  <a:lnTo>
                    <a:pt x="660" y="72"/>
                  </a:lnTo>
                  <a:lnTo>
                    <a:pt x="654" y="72"/>
                  </a:lnTo>
                  <a:lnTo>
                    <a:pt x="636" y="90"/>
                  </a:lnTo>
                  <a:lnTo>
                    <a:pt x="210" y="84"/>
                  </a:lnTo>
                  <a:lnTo>
                    <a:pt x="210" y="246"/>
                  </a:lnTo>
                  <a:lnTo>
                    <a:pt x="138" y="246"/>
                  </a:lnTo>
                  <a:lnTo>
                    <a:pt x="144" y="600"/>
                  </a:lnTo>
                  <a:lnTo>
                    <a:pt x="132" y="600"/>
                  </a:lnTo>
                  <a:lnTo>
                    <a:pt x="120" y="594"/>
                  </a:lnTo>
                  <a:lnTo>
                    <a:pt x="78" y="594"/>
                  </a:lnTo>
                  <a:lnTo>
                    <a:pt x="66" y="606"/>
                  </a:lnTo>
                  <a:lnTo>
                    <a:pt x="72" y="612"/>
                  </a:lnTo>
                  <a:lnTo>
                    <a:pt x="72" y="624"/>
                  </a:lnTo>
                  <a:lnTo>
                    <a:pt x="78" y="630"/>
                  </a:lnTo>
                  <a:lnTo>
                    <a:pt x="78" y="636"/>
                  </a:lnTo>
                  <a:lnTo>
                    <a:pt x="72" y="642"/>
                  </a:lnTo>
                  <a:lnTo>
                    <a:pt x="60" y="648"/>
                  </a:lnTo>
                  <a:lnTo>
                    <a:pt x="48" y="660"/>
                  </a:lnTo>
                  <a:lnTo>
                    <a:pt x="48" y="678"/>
                  </a:lnTo>
                  <a:lnTo>
                    <a:pt x="36" y="678"/>
                  </a:lnTo>
                  <a:lnTo>
                    <a:pt x="42" y="702"/>
                  </a:lnTo>
                  <a:lnTo>
                    <a:pt x="48" y="720"/>
                  </a:lnTo>
                  <a:lnTo>
                    <a:pt x="30" y="732"/>
                  </a:lnTo>
                  <a:lnTo>
                    <a:pt x="12" y="750"/>
                  </a:lnTo>
                  <a:lnTo>
                    <a:pt x="18" y="756"/>
                  </a:lnTo>
                  <a:lnTo>
                    <a:pt x="30" y="780"/>
                  </a:lnTo>
                  <a:lnTo>
                    <a:pt x="30" y="792"/>
                  </a:lnTo>
                  <a:lnTo>
                    <a:pt x="18" y="804"/>
                  </a:lnTo>
                  <a:lnTo>
                    <a:pt x="6" y="810"/>
                  </a:lnTo>
                  <a:lnTo>
                    <a:pt x="0" y="822"/>
                  </a:lnTo>
                  <a:lnTo>
                    <a:pt x="0" y="840"/>
                  </a:lnTo>
                  <a:lnTo>
                    <a:pt x="6" y="846"/>
                  </a:lnTo>
                  <a:lnTo>
                    <a:pt x="18" y="846"/>
                  </a:lnTo>
                  <a:lnTo>
                    <a:pt x="24" y="840"/>
                  </a:lnTo>
                  <a:lnTo>
                    <a:pt x="36" y="840"/>
                  </a:lnTo>
                  <a:lnTo>
                    <a:pt x="42" y="846"/>
                  </a:lnTo>
                  <a:lnTo>
                    <a:pt x="42" y="888"/>
                  </a:lnTo>
                  <a:lnTo>
                    <a:pt x="60" y="900"/>
                  </a:lnTo>
                  <a:lnTo>
                    <a:pt x="42" y="906"/>
                  </a:lnTo>
                  <a:lnTo>
                    <a:pt x="48" y="930"/>
                  </a:lnTo>
                  <a:lnTo>
                    <a:pt x="54" y="930"/>
                  </a:lnTo>
                  <a:lnTo>
                    <a:pt x="66" y="936"/>
                  </a:lnTo>
                  <a:lnTo>
                    <a:pt x="78" y="954"/>
                  </a:lnTo>
                  <a:lnTo>
                    <a:pt x="84" y="960"/>
                  </a:lnTo>
                  <a:lnTo>
                    <a:pt x="84" y="966"/>
                  </a:lnTo>
                  <a:lnTo>
                    <a:pt x="72" y="966"/>
                  </a:lnTo>
                  <a:lnTo>
                    <a:pt x="72" y="990"/>
                  </a:lnTo>
                  <a:lnTo>
                    <a:pt x="102" y="1020"/>
                  </a:lnTo>
                  <a:lnTo>
                    <a:pt x="108" y="1032"/>
                  </a:lnTo>
                  <a:lnTo>
                    <a:pt x="120" y="1044"/>
                  </a:lnTo>
                  <a:lnTo>
                    <a:pt x="126" y="1062"/>
                  </a:lnTo>
                  <a:lnTo>
                    <a:pt x="132" y="1074"/>
                  </a:lnTo>
                  <a:lnTo>
                    <a:pt x="132" y="1104"/>
                  </a:lnTo>
                  <a:lnTo>
                    <a:pt x="126" y="1110"/>
                  </a:lnTo>
                  <a:lnTo>
                    <a:pt x="120" y="1122"/>
                  </a:lnTo>
                  <a:lnTo>
                    <a:pt x="114" y="1128"/>
                  </a:lnTo>
                  <a:lnTo>
                    <a:pt x="114" y="1134"/>
                  </a:lnTo>
                  <a:lnTo>
                    <a:pt x="120" y="1140"/>
                  </a:lnTo>
                  <a:lnTo>
                    <a:pt x="126" y="1140"/>
                  </a:lnTo>
                  <a:lnTo>
                    <a:pt x="120" y="1158"/>
                  </a:lnTo>
                  <a:lnTo>
                    <a:pt x="168" y="1164"/>
                  </a:lnTo>
                  <a:lnTo>
                    <a:pt x="168" y="1194"/>
                  </a:lnTo>
                  <a:lnTo>
                    <a:pt x="192" y="1206"/>
                  </a:lnTo>
                  <a:lnTo>
                    <a:pt x="222" y="1206"/>
                  </a:lnTo>
                  <a:lnTo>
                    <a:pt x="222" y="1224"/>
                  </a:lnTo>
                  <a:lnTo>
                    <a:pt x="228" y="1224"/>
                  </a:lnTo>
                  <a:lnTo>
                    <a:pt x="240" y="1230"/>
                  </a:lnTo>
                  <a:lnTo>
                    <a:pt x="252" y="1242"/>
                  </a:lnTo>
                  <a:lnTo>
                    <a:pt x="252" y="1248"/>
                  </a:lnTo>
                  <a:lnTo>
                    <a:pt x="246" y="1248"/>
                  </a:lnTo>
                  <a:lnTo>
                    <a:pt x="246" y="1254"/>
                  </a:lnTo>
                  <a:lnTo>
                    <a:pt x="240" y="1254"/>
                  </a:lnTo>
                  <a:lnTo>
                    <a:pt x="240" y="1260"/>
                  </a:lnTo>
                  <a:lnTo>
                    <a:pt x="252" y="1272"/>
                  </a:lnTo>
                  <a:lnTo>
                    <a:pt x="264" y="1278"/>
                  </a:lnTo>
                  <a:lnTo>
                    <a:pt x="270" y="1278"/>
                  </a:lnTo>
                  <a:lnTo>
                    <a:pt x="282" y="1284"/>
                  </a:lnTo>
                  <a:lnTo>
                    <a:pt x="294" y="1296"/>
                  </a:lnTo>
                  <a:lnTo>
                    <a:pt x="300" y="1308"/>
                  </a:lnTo>
                  <a:lnTo>
                    <a:pt x="306" y="1314"/>
                  </a:lnTo>
                  <a:lnTo>
                    <a:pt x="306" y="1320"/>
                  </a:lnTo>
                  <a:lnTo>
                    <a:pt x="324" y="1320"/>
                  </a:lnTo>
                  <a:lnTo>
                    <a:pt x="330" y="1326"/>
                  </a:lnTo>
                  <a:lnTo>
                    <a:pt x="330" y="1338"/>
                  </a:lnTo>
                  <a:lnTo>
                    <a:pt x="318" y="1338"/>
                  </a:lnTo>
                  <a:lnTo>
                    <a:pt x="318" y="1344"/>
                  </a:lnTo>
                  <a:lnTo>
                    <a:pt x="330" y="1356"/>
                  </a:lnTo>
                  <a:lnTo>
                    <a:pt x="330" y="1374"/>
                  </a:lnTo>
                  <a:lnTo>
                    <a:pt x="354" y="1380"/>
                  </a:lnTo>
                  <a:lnTo>
                    <a:pt x="360" y="1386"/>
                  </a:lnTo>
                  <a:lnTo>
                    <a:pt x="372" y="1392"/>
                  </a:lnTo>
                  <a:lnTo>
                    <a:pt x="378" y="1398"/>
                  </a:lnTo>
                  <a:lnTo>
                    <a:pt x="384" y="1410"/>
                  </a:lnTo>
                  <a:lnTo>
                    <a:pt x="384" y="1434"/>
                  </a:lnTo>
                  <a:lnTo>
                    <a:pt x="390" y="1446"/>
                  </a:lnTo>
                  <a:lnTo>
                    <a:pt x="420" y="1470"/>
                  </a:lnTo>
                  <a:lnTo>
                    <a:pt x="420" y="1494"/>
                  </a:lnTo>
                  <a:lnTo>
                    <a:pt x="468" y="1518"/>
                  </a:lnTo>
                  <a:lnTo>
                    <a:pt x="474" y="1512"/>
                  </a:lnTo>
                  <a:lnTo>
                    <a:pt x="480" y="1500"/>
                  </a:lnTo>
                  <a:lnTo>
                    <a:pt x="486" y="1494"/>
                  </a:lnTo>
                  <a:lnTo>
                    <a:pt x="498" y="1494"/>
                  </a:lnTo>
                  <a:lnTo>
                    <a:pt x="510" y="1500"/>
                  </a:lnTo>
                  <a:lnTo>
                    <a:pt x="510" y="1506"/>
                  </a:lnTo>
                  <a:lnTo>
                    <a:pt x="522" y="1512"/>
                  </a:lnTo>
                  <a:lnTo>
                    <a:pt x="528" y="1512"/>
                  </a:lnTo>
                  <a:lnTo>
                    <a:pt x="540" y="1500"/>
                  </a:lnTo>
                  <a:lnTo>
                    <a:pt x="540" y="1494"/>
                  </a:lnTo>
                  <a:lnTo>
                    <a:pt x="552" y="1482"/>
                  </a:lnTo>
                  <a:lnTo>
                    <a:pt x="558" y="1488"/>
                  </a:lnTo>
                  <a:lnTo>
                    <a:pt x="570" y="1494"/>
                  </a:lnTo>
                  <a:lnTo>
                    <a:pt x="576" y="1512"/>
                  </a:lnTo>
                  <a:lnTo>
                    <a:pt x="582" y="1524"/>
                  </a:lnTo>
                  <a:lnTo>
                    <a:pt x="594" y="1536"/>
                  </a:lnTo>
                  <a:lnTo>
                    <a:pt x="606" y="1542"/>
                  </a:lnTo>
                  <a:lnTo>
                    <a:pt x="612" y="1548"/>
                  </a:lnTo>
                  <a:lnTo>
                    <a:pt x="618" y="1548"/>
                  </a:lnTo>
                  <a:lnTo>
                    <a:pt x="624" y="1572"/>
                  </a:lnTo>
                  <a:lnTo>
                    <a:pt x="642" y="1572"/>
                  </a:lnTo>
                  <a:lnTo>
                    <a:pt x="660" y="1554"/>
                  </a:lnTo>
                  <a:lnTo>
                    <a:pt x="672" y="1554"/>
                  </a:lnTo>
                  <a:lnTo>
                    <a:pt x="678" y="1560"/>
                  </a:lnTo>
                  <a:lnTo>
                    <a:pt x="690" y="1566"/>
                  </a:lnTo>
                  <a:lnTo>
                    <a:pt x="702" y="1566"/>
                  </a:lnTo>
                  <a:lnTo>
                    <a:pt x="702" y="1560"/>
                  </a:lnTo>
                  <a:lnTo>
                    <a:pt x="708" y="1554"/>
                  </a:lnTo>
                  <a:lnTo>
                    <a:pt x="714" y="1554"/>
                  </a:lnTo>
                  <a:lnTo>
                    <a:pt x="738" y="1584"/>
                  </a:lnTo>
                  <a:lnTo>
                    <a:pt x="756" y="1560"/>
                  </a:lnTo>
                  <a:lnTo>
                    <a:pt x="780" y="1560"/>
                  </a:lnTo>
                  <a:lnTo>
                    <a:pt x="792" y="1548"/>
                  </a:lnTo>
                  <a:lnTo>
                    <a:pt x="804" y="1548"/>
                  </a:lnTo>
                  <a:lnTo>
                    <a:pt x="804" y="1554"/>
                  </a:lnTo>
                  <a:lnTo>
                    <a:pt x="810" y="1560"/>
                  </a:lnTo>
                  <a:lnTo>
                    <a:pt x="834" y="1560"/>
                  </a:lnTo>
                  <a:lnTo>
                    <a:pt x="852" y="1542"/>
                  </a:lnTo>
                  <a:lnTo>
                    <a:pt x="852" y="1536"/>
                  </a:lnTo>
                  <a:lnTo>
                    <a:pt x="858" y="1530"/>
                  </a:lnTo>
                  <a:lnTo>
                    <a:pt x="858" y="1524"/>
                  </a:lnTo>
                  <a:lnTo>
                    <a:pt x="870" y="1524"/>
                  </a:lnTo>
                  <a:lnTo>
                    <a:pt x="888" y="1494"/>
                  </a:lnTo>
                  <a:lnTo>
                    <a:pt x="978" y="1494"/>
                  </a:lnTo>
                  <a:lnTo>
                    <a:pt x="1002" y="1482"/>
                  </a:lnTo>
                  <a:lnTo>
                    <a:pt x="996" y="1464"/>
                  </a:lnTo>
                  <a:lnTo>
                    <a:pt x="996" y="1446"/>
                  </a:lnTo>
                  <a:lnTo>
                    <a:pt x="990" y="1434"/>
                  </a:lnTo>
                  <a:lnTo>
                    <a:pt x="984" y="1428"/>
                  </a:lnTo>
                  <a:lnTo>
                    <a:pt x="966" y="1428"/>
                  </a:lnTo>
                  <a:lnTo>
                    <a:pt x="954" y="1422"/>
                  </a:lnTo>
                  <a:lnTo>
                    <a:pt x="936" y="1386"/>
                  </a:lnTo>
                  <a:lnTo>
                    <a:pt x="936" y="1368"/>
                  </a:lnTo>
                  <a:lnTo>
                    <a:pt x="924" y="1362"/>
                  </a:lnTo>
                  <a:lnTo>
                    <a:pt x="924" y="1326"/>
                  </a:lnTo>
                  <a:lnTo>
                    <a:pt x="912" y="1326"/>
                  </a:lnTo>
                  <a:lnTo>
                    <a:pt x="906" y="1302"/>
                  </a:lnTo>
                  <a:lnTo>
                    <a:pt x="882" y="1302"/>
                  </a:lnTo>
                  <a:lnTo>
                    <a:pt x="876" y="1290"/>
                  </a:lnTo>
                  <a:lnTo>
                    <a:pt x="876" y="1272"/>
                  </a:lnTo>
                  <a:lnTo>
                    <a:pt x="864" y="1266"/>
                  </a:lnTo>
                  <a:lnTo>
                    <a:pt x="858" y="1254"/>
                  </a:lnTo>
                  <a:lnTo>
                    <a:pt x="846" y="1248"/>
                  </a:lnTo>
                  <a:lnTo>
                    <a:pt x="840" y="1242"/>
                  </a:lnTo>
                  <a:lnTo>
                    <a:pt x="816" y="1242"/>
                  </a:lnTo>
                  <a:lnTo>
                    <a:pt x="804" y="1236"/>
                  </a:lnTo>
                  <a:lnTo>
                    <a:pt x="798" y="1236"/>
                  </a:lnTo>
                  <a:lnTo>
                    <a:pt x="798" y="1224"/>
                  </a:lnTo>
                  <a:lnTo>
                    <a:pt x="804" y="1212"/>
                  </a:lnTo>
                  <a:lnTo>
                    <a:pt x="810" y="1206"/>
                  </a:lnTo>
                  <a:lnTo>
                    <a:pt x="804" y="1182"/>
                  </a:lnTo>
                  <a:lnTo>
                    <a:pt x="840" y="1182"/>
                  </a:lnTo>
                  <a:lnTo>
                    <a:pt x="846" y="1188"/>
                  </a:lnTo>
                  <a:lnTo>
                    <a:pt x="852" y="1182"/>
                  </a:lnTo>
                  <a:lnTo>
                    <a:pt x="864" y="1182"/>
                  </a:lnTo>
                  <a:lnTo>
                    <a:pt x="870" y="1176"/>
                  </a:lnTo>
                  <a:lnTo>
                    <a:pt x="870" y="1164"/>
                  </a:lnTo>
                  <a:lnTo>
                    <a:pt x="876" y="1152"/>
                  </a:lnTo>
                  <a:lnTo>
                    <a:pt x="876" y="1116"/>
                  </a:lnTo>
                  <a:lnTo>
                    <a:pt x="870" y="1110"/>
                  </a:lnTo>
                  <a:lnTo>
                    <a:pt x="870" y="1098"/>
                  </a:lnTo>
                  <a:lnTo>
                    <a:pt x="864" y="1086"/>
                  </a:lnTo>
                  <a:lnTo>
                    <a:pt x="864" y="1074"/>
                  </a:lnTo>
                  <a:lnTo>
                    <a:pt x="870" y="1062"/>
                  </a:lnTo>
                  <a:lnTo>
                    <a:pt x="882" y="1056"/>
                  </a:lnTo>
                  <a:lnTo>
                    <a:pt x="888" y="1050"/>
                  </a:lnTo>
                  <a:lnTo>
                    <a:pt x="888" y="1032"/>
                  </a:lnTo>
                  <a:lnTo>
                    <a:pt x="882" y="1020"/>
                  </a:lnTo>
                  <a:lnTo>
                    <a:pt x="882" y="1002"/>
                  </a:lnTo>
                  <a:lnTo>
                    <a:pt x="900" y="984"/>
                  </a:lnTo>
                  <a:lnTo>
                    <a:pt x="906" y="984"/>
                  </a:lnTo>
                  <a:lnTo>
                    <a:pt x="906" y="996"/>
                  </a:lnTo>
                  <a:lnTo>
                    <a:pt x="912" y="1002"/>
                  </a:lnTo>
                  <a:lnTo>
                    <a:pt x="924" y="1002"/>
                  </a:lnTo>
                  <a:lnTo>
                    <a:pt x="930" y="996"/>
                  </a:lnTo>
                  <a:lnTo>
                    <a:pt x="930" y="960"/>
                  </a:lnTo>
                  <a:lnTo>
                    <a:pt x="924" y="954"/>
                  </a:lnTo>
                  <a:lnTo>
                    <a:pt x="924" y="948"/>
                  </a:lnTo>
                  <a:lnTo>
                    <a:pt x="936" y="930"/>
                  </a:lnTo>
                  <a:lnTo>
                    <a:pt x="936" y="906"/>
                  </a:lnTo>
                  <a:lnTo>
                    <a:pt x="942" y="900"/>
                  </a:lnTo>
                  <a:lnTo>
                    <a:pt x="954" y="900"/>
                  </a:lnTo>
                  <a:lnTo>
                    <a:pt x="960" y="894"/>
                  </a:lnTo>
                  <a:lnTo>
                    <a:pt x="960" y="858"/>
                  </a:lnTo>
                  <a:lnTo>
                    <a:pt x="966" y="852"/>
                  </a:lnTo>
                  <a:lnTo>
                    <a:pt x="972" y="840"/>
                  </a:lnTo>
                  <a:lnTo>
                    <a:pt x="978" y="834"/>
                  </a:lnTo>
                  <a:lnTo>
                    <a:pt x="1008" y="834"/>
                  </a:lnTo>
                  <a:lnTo>
                    <a:pt x="1008" y="786"/>
                  </a:lnTo>
                  <a:lnTo>
                    <a:pt x="1014" y="774"/>
                  </a:lnTo>
                  <a:lnTo>
                    <a:pt x="1020" y="768"/>
                  </a:lnTo>
                  <a:lnTo>
                    <a:pt x="1026" y="756"/>
                  </a:lnTo>
                  <a:lnTo>
                    <a:pt x="1032" y="750"/>
                  </a:lnTo>
                  <a:lnTo>
                    <a:pt x="1032" y="708"/>
                  </a:lnTo>
                  <a:lnTo>
                    <a:pt x="1026" y="660"/>
                  </a:lnTo>
                  <a:lnTo>
                    <a:pt x="1020" y="654"/>
                  </a:lnTo>
                  <a:lnTo>
                    <a:pt x="1020" y="636"/>
                  </a:lnTo>
                  <a:lnTo>
                    <a:pt x="1032" y="630"/>
                  </a:lnTo>
                  <a:lnTo>
                    <a:pt x="1038" y="630"/>
                  </a:lnTo>
                  <a:lnTo>
                    <a:pt x="1038" y="594"/>
                  </a:lnTo>
                  <a:lnTo>
                    <a:pt x="1044" y="594"/>
                  </a:lnTo>
                  <a:lnTo>
                    <a:pt x="1050" y="588"/>
                  </a:lnTo>
                  <a:lnTo>
                    <a:pt x="1056" y="576"/>
                  </a:lnTo>
                  <a:lnTo>
                    <a:pt x="1056" y="534"/>
                  </a:lnTo>
                  <a:lnTo>
                    <a:pt x="1050" y="528"/>
                  </a:lnTo>
                  <a:lnTo>
                    <a:pt x="1050" y="516"/>
                  </a:lnTo>
                  <a:lnTo>
                    <a:pt x="1062" y="516"/>
                  </a:lnTo>
                  <a:lnTo>
                    <a:pt x="1068" y="510"/>
                  </a:lnTo>
                  <a:lnTo>
                    <a:pt x="1068" y="492"/>
                  </a:lnTo>
                  <a:lnTo>
                    <a:pt x="1086" y="492"/>
                  </a:lnTo>
                  <a:lnTo>
                    <a:pt x="1092" y="486"/>
                  </a:lnTo>
                  <a:lnTo>
                    <a:pt x="1092" y="480"/>
                  </a:lnTo>
                  <a:lnTo>
                    <a:pt x="1098" y="474"/>
                  </a:lnTo>
                  <a:lnTo>
                    <a:pt x="1098" y="462"/>
                  </a:lnTo>
                  <a:lnTo>
                    <a:pt x="1110" y="462"/>
                  </a:lnTo>
                  <a:lnTo>
                    <a:pt x="1128" y="456"/>
                  </a:lnTo>
                  <a:lnTo>
                    <a:pt x="1152" y="444"/>
                  </a:lnTo>
                  <a:lnTo>
                    <a:pt x="1164" y="420"/>
                  </a:lnTo>
                  <a:lnTo>
                    <a:pt x="1164" y="408"/>
                  </a:lnTo>
                  <a:lnTo>
                    <a:pt x="1128" y="384"/>
                  </a:lnTo>
                  <a:lnTo>
                    <a:pt x="1128" y="378"/>
                  </a:lnTo>
                  <a:lnTo>
                    <a:pt x="1122" y="372"/>
                  </a:lnTo>
                  <a:lnTo>
                    <a:pt x="1122" y="360"/>
                  </a:lnTo>
                  <a:lnTo>
                    <a:pt x="1116" y="354"/>
                  </a:lnTo>
                  <a:lnTo>
                    <a:pt x="1092" y="354"/>
                  </a:lnTo>
                  <a:lnTo>
                    <a:pt x="1080" y="342"/>
                  </a:lnTo>
                  <a:lnTo>
                    <a:pt x="1080" y="330"/>
                  </a:lnTo>
                  <a:lnTo>
                    <a:pt x="1074" y="312"/>
                  </a:lnTo>
                  <a:lnTo>
                    <a:pt x="1074" y="294"/>
                  </a:lnTo>
                  <a:lnTo>
                    <a:pt x="1068" y="282"/>
                  </a:lnTo>
                  <a:lnTo>
                    <a:pt x="1068" y="264"/>
                  </a:lnTo>
                  <a:lnTo>
                    <a:pt x="1062" y="264"/>
                  </a:lnTo>
                  <a:lnTo>
                    <a:pt x="1062" y="240"/>
                  </a:lnTo>
                  <a:lnTo>
                    <a:pt x="1056" y="222"/>
                  </a:lnTo>
                  <a:lnTo>
                    <a:pt x="1056" y="180"/>
                  </a:lnTo>
                  <a:lnTo>
                    <a:pt x="1050" y="168"/>
                  </a:lnTo>
                  <a:lnTo>
                    <a:pt x="1068" y="162"/>
                  </a:lnTo>
                  <a:lnTo>
                    <a:pt x="1038" y="132"/>
                  </a:lnTo>
                  <a:lnTo>
                    <a:pt x="1038" y="90"/>
                  </a:lnTo>
                  <a:lnTo>
                    <a:pt x="1032" y="78"/>
                  </a:lnTo>
                  <a:lnTo>
                    <a:pt x="1026" y="72"/>
                  </a:lnTo>
                  <a:lnTo>
                    <a:pt x="1014" y="66"/>
                  </a:lnTo>
                  <a:lnTo>
                    <a:pt x="984" y="36"/>
                  </a:lnTo>
                  <a:lnTo>
                    <a:pt x="972" y="36"/>
                  </a:lnTo>
                  <a:lnTo>
                    <a:pt x="954" y="18"/>
                  </a:lnTo>
                  <a:lnTo>
                    <a:pt x="948" y="0"/>
                  </a:lnTo>
                  <a:lnTo>
                    <a:pt x="924" y="24"/>
                  </a:lnTo>
                  <a:lnTo>
                    <a:pt x="894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Sri Lanka"/>
            <p:cNvSpPr>
              <a:spLocks/>
            </p:cNvSpPr>
            <p:nvPr/>
          </p:nvSpPr>
          <p:spPr bwMode="gray">
            <a:xfrm>
              <a:off x="6540545" y="4079540"/>
              <a:ext cx="61435" cy="109978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Spain"/>
            <p:cNvSpPr>
              <a:spLocks noEditPoints="1"/>
            </p:cNvSpPr>
            <p:nvPr/>
          </p:nvSpPr>
          <p:spPr bwMode="gray">
            <a:xfrm>
              <a:off x="4296023" y="3084027"/>
              <a:ext cx="317176" cy="222812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South Africa"/>
            <p:cNvSpPr>
              <a:spLocks noEditPoints="1"/>
            </p:cNvSpPr>
            <p:nvPr/>
          </p:nvSpPr>
          <p:spPr bwMode="gray">
            <a:xfrm>
              <a:off x="4908945" y="5006497"/>
              <a:ext cx="411472" cy="369925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pattFill prst="lgCheck">
              <a:fgClr>
                <a:srgbClr val="FF9900"/>
              </a:fgClr>
              <a:bgClr>
                <a:srgbClr val="99CC0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Somalia"/>
            <p:cNvSpPr>
              <a:spLocks/>
            </p:cNvSpPr>
            <p:nvPr/>
          </p:nvSpPr>
          <p:spPr bwMode="gray">
            <a:xfrm>
              <a:off x="5549013" y="4008126"/>
              <a:ext cx="258598" cy="40134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Solomon Islands"/>
            <p:cNvSpPr>
              <a:spLocks noEditPoints="1"/>
            </p:cNvSpPr>
            <p:nvPr/>
          </p:nvSpPr>
          <p:spPr bwMode="gray">
            <a:xfrm>
              <a:off x="8522181" y="4555159"/>
              <a:ext cx="134300" cy="125689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Slovenia"/>
            <p:cNvSpPr>
              <a:spLocks/>
            </p:cNvSpPr>
            <p:nvPr/>
          </p:nvSpPr>
          <p:spPr bwMode="gray">
            <a:xfrm>
              <a:off x="4824650" y="2991188"/>
              <a:ext cx="75723" cy="44277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Slovakia"/>
            <p:cNvSpPr>
              <a:spLocks/>
            </p:cNvSpPr>
            <p:nvPr/>
          </p:nvSpPr>
          <p:spPr bwMode="gray">
            <a:xfrm>
              <a:off x="4901801" y="2918346"/>
              <a:ext cx="130014" cy="52846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3" name="Sierra Leone"/>
            <p:cNvSpPr>
              <a:spLocks/>
            </p:cNvSpPr>
            <p:nvPr/>
          </p:nvSpPr>
          <p:spPr bwMode="gray">
            <a:xfrm>
              <a:off x="4151723" y="4065258"/>
              <a:ext cx="75722" cy="97123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Serbia"/>
            <p:cNvSpPr>
              <a:spLocks/>
            </p:cNvSpPr>
            <p:nvPr/>
          </p:nvSpPr>
          <p:spPr bwMode="gray">
            <a:xfrm>
              <a:off x="4950378" y="3015470"/>
              <a:ext cx="100010" cy="109977"/>
            </a:xfrm>
            <a:custGeom>
              <a:avLst/>
              <a:gdLst>
                <a:gd name="T0" fmla="*/ 2147483647 w 496"/>
                <a:gd name="T1" fmla="*/ 2147483647 h 542"/>
                <a:gd name="T2" fmla="*/ 2147483647 w 496"/>
                <a:gd name="T3" fmla="*/ 2147483647 h 542"/>
                <a:gd name="T4" fmla="*/ 2147483647 w 496"/>
                <a:gd name="T5" fmla="*/ 2147483647 h 542"/>
                <a:gd name="T6" fmla="*/ 2147483647 w 496"/>
                <a:gd name="T7" fmla="*/ 2147483647 h 542"/>
                <a:gd name="T8" fmla="*/ 2147483647 w 496"/>
                <a:gd name="T9" fmla="*/ 2147483647 h 542"/>
                <a:gd name="T10" fmla="*/ 2147483647 w 496"/>
                <a:gd name="T11" fmla="*/ 2147483647 h 542"/>
                <a:gd name="T12" fmla="*/ 2147483647 w 496"/>
                <a:gd name="T13" fmla="*/ 2147483647 h 542"/>
                <a:gd name="T14" fmla="*/ 2147483647 w 496"/>
                <a:gd name="T15" fmla="*/ 2147483647 h 542"/>
                <a:gd name="T16" fmla="*/ 2147483647 w 496"/>
                <a:gd name="T17" fmla="*/ 0 h 542"/>
                <a:gd name="T18" fmla="*/ 0 w 496"/>
                <a:gd name="T19" fmla="*/ 2147483647 h 542"/>
                <a:gd name="T20" fmla="*/ 2147483647 w 496"/>
                <a:gd name="T21" fmla="*/ 2147483647 h 542"/>
                <a:gd name="T22" fmla="*/ 2147483647 w 496"/>
                <a:gd name="T23" fmla="*/ 2147483647 h 542"/>
                <a:gd name="T24" fmla="*/ 2147483647 w 496"/>
                <a:gd name="T25" fmla="*/ 2147483647 h 542"/>
                <a:gd name="T26" fmla="*/ 2147483647 w 496"/>
                <a:gd name="T27" fmla="*/ 2147483647 h 542"/>
                <a:gd name="T28" fmla="*/ 2147483647 w 496"/>
                <a:gd name="T29" fmla="*/ 2147483647 h 542"/>
                <a:gd name="T30" fmla="*/ 2147483647 w 496"/>
                <a:gd name="T31" fmla="*/ 2147483647 h 542"/>
                <a:gd name="T32" fmla="*/ 2147483647 w 496"/>
                <a:gd name="T33" fmla="*/ 2147483647 h 542"/>
                <a:gd name="T34" fmla="*/ 2147483647 w 496"/>
                <a:gd name="T35" fmla="*/ 2147483647 h 542"/>
                <a:gd name="T36" fmla="*/ 2147483647 w 496"/>
                <a:gd name="T37" fmla="*/ 2147483647 h 542"/>
                <a:gd name="T38" fmla="*/ 2147483647 w 496"/>
                <a:gd name="T39" fmla="*/ 2147483647 h 542"/>
                <a:gd name="T40" fmla="*/ 2147483647 w 496"/>
                <a:gd name="T41" fmla="*/ 2147483647 h 542"/>
                <a:gd name="T42" fmla="*/ 2147483647 w 496"/>
                <a:gd name="T43" fmla="*/ 2147483647 h 542"/>
                <a:gd name="T44" fmla="*/ 2147483647 w 496"/>
                <a:gd name="T45" fmla="*/ 2147483647 h 542"/>
                <a:gd name="T46" fmla="*/ 2147483647 w 496"/>
                <a:gd name="T47" fmla="*/ 2147483647 h 542"/>
                <a:gd name="T48" fmla="*/ 2147483647 w 496"/>
                <a:gd name="T49" fmla="*/ 2147483647 h 542"/>
                <a:gd name="T50" fmla="*/ 2147483647 w 496"/>
                <a:gd name="T51" fmla="*/ 2147483647 h 542"/>
                <a:gd name="T52" fmla="*/ 2147483647 w 496"/>
                <a:gd name="T53" fmla="*/ 2147483647 h 542"/>
                <a:gd name="T54" fmla="*/ 2147483647 w 496"/>
                <a:gd name="T55" fmla="*/ 2147483647 h 542"/>
                <a:gd name="T56" fmla="*/ 2147483647 w 496"/>
                <a:gd name="T57" fmla="*/ 2147483647 h 542"/>
                <a:gd name="T58" fmla="*/ 2147483647 w 496"/>
                <a:gd name="T59" fmla="*/ 2147483647 h 542"/>
                <a:gd name="T60" fmla="*/ 2147483647 w 496"/>
                <a:gd name="T61" fmla="*/ 2147483647 h 542"/>
                <a:gd name="T62" fmla="*/ 2147483647 w 496"/>
                <a:gd name="T63" fmla="*/ 2147483647 h 542"/>
                <a:gd name="T64" fmla="*/ 2147483647 w 496"/>
                <a:gd name="T65" fmla="*/ 2147483647 h 542"/>
                <a:gd name="T66" fmla="*/ 2147483647 w 496"/>
                <a:gd name="T67" fmla="*/ 2147483647 h 542"/>
                <a:gd name="T68" fmla="*/ 2147483647 w 496"/>
                <a:gd name="T69" fmla="*/ 2147483647 h 542"/>
                <a:gd name="T70" fmla="*/ 2147483647 w 496"/>
                <a:gd name="T71" fmla="*/ 2147483647 h 542"/>
                <a:gd name="T72" fmla="*/ 2147483647 w 496"/>
                <a:gd name="T73" fmla="*/ 2147483647 h 542"/>
                <a:gd name="T74" fmla="*/ 2147483647 w 496"/>
                <a:gd name="T75" fmla="*/ 2147483647 h 542"/>
                <a:gd name="T76" fmla="*/ 2147483647 w 496"/>
                <a:gd name="T77" fmla="*/ 2147483647 h 542"/>
                <a:gd name="T78" fmla="*/ 2147483647 w 496"/>
                <a:gd name="T79" fmla="*/ 2147483647 h 542"/>
                <a:gd name="T80" fmla="*/ 2147483647 w 496"/>
                <a:gd name="T81" fmla="*/ 2147483647 h 542"/>
                <a:gd name="T82" fmla="*/ 2147483647 w 496"/>
                <a:gd name="T83" fmla="*/ 2147483647 h 542"/>
                <a:gd name="T84" fmla="*/ 2147483647 w 496"/>
                <a:gd name="T85" fmla="*/ 2147483647 h 542"/>
                <a:gd name="T86" fmla="*/ 2147483647 w 496"/>
                <a:gd name="T87" fmla="*/ 2147483647 h 542"/>
                <a:gd name="T88" fmla="*/ 2147483647 w 496"/>
                <a:gd name="T89" fmla="*/ 2147483647 h 542"/>
                <a:gd name="T90" fmla="*/ 2147483647 w 496"/>
                <a:gd name="T91" fmla="*/ 2147483647 h 542"/>
                <a:gd name="T92" fmla="*/ 2147483647 w 496"/>
                <a:gd name="T93" fmla="*/ 2147483647 h 542"/>
                <a:gd name="T94" fmla="*/ 2147483647 w 496"/>
                <a:gd name="T95" fmla="*/ 2147483647 h 542"/>
                <a:gd name="T96" fmla="*/ 2147483647 w 496"/>
                <a:gd name="T97" fmla="*/ 2147483647 h 542"/>
                <a:gd name="T98" fmla="*/ 2147483647 w 496"/>
                <a:gd name="T99" fmla="*/ 2147483647 h 542"/>
                <a:gd name="T100" fmla="*/ 2147483647 w 496"/>
                <a:gd name="T101" fmla="*/ 2147483647 h 542"/>
                <a:gd name="T102" fmla="*/ 2147483647 w 496"/>
                <a:gd name="T103" fmla="*/ 2147483647 h 542"/>
                <a:gd name="T104" fmla="*/ 2147483647 w 496"/>
                <a:gd name="T105" fmla="*/ 2147483647 h 542"/>
                <a:gd name="T106" fmla="*/ 2147483647 w 496"/>
                <a:gd name="T107" fmla="*/ 2147483647 h 542"/>
                <a:gd name="T108" fmla="*/ 2147483647 w 496"/>
                <a:gd name="T109" fmla="*/ 2147483647 h 5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96"/>
                <a:gd name="T166" fmla="*/ 0 h 542"/>
                <a:gd name="T167" fmla="*/ 496 w 496"/>
                <a:gd name="T168" fmla="*/ 542 h 5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Senegal"/>
            <p:cNvSpPr>
              <a:spLocks/>
            </p:cNvSpPr>
            <p:nvPr/>
          </p:nvSpPr>
          <p:spPr bwMode="gray">
            <a:xfrm>
              <a:off x="4076000" y="3868155"/>
              <a:ext cx="151444" cy="132831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Switzerland"/>
            <p:cNvSpPr>
              <a:spLocks/>
            </p:cNvSpPr>
            <p:nvPr/>
          </p:nvSpPr>
          <p:spPr bwMode="gray">
            <a:xfrm>
              <a:off x="4657490" y="2966908"/>
              <a:ext cx="104296" cy="57131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Sweden"/>
            <p:cNvSpPr>
              <a:spLocks noEditPoints="1"/>
            </p:cNvSpPr>
            <p:nvPr/>
          </p:nvSpPr>
          <p:spPr bwMode="gray">
            <a:xfrm>
              <a:off x="4776074" y="2397022"/>
              <a:ext cx="251455" cy="358500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Saudi Arabia"/>
            <p:cNvSpPr>
              <a:spLocks/>
            </p:cNvSpPr>
            <p:nvPr/>
          </p:nvSpPr>
          <p:spPr bwMode="gray">
            <a:xfrm>
              <a:off x="5364707" y="3421102"/>
              <a:ext cx="537199" cy="461335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Romania"/>
            <p:cNvSpPr>
              <a:spLocks/>
            </p:cNvSpPr>
            <p:nvPr/>
          </p:nvSpPr>
          <p:spPr bwMode="gray">
            <a:xfrm>
              <a:off x="4983239" y="2955482"/>
              <a:ext cx="222881" cy="13283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Ruanda"/>
            <p:cNvSpPr>
              <a:spLocks/>
            </p:cNvSpPr>
            <p:nvPr/>
          </p:nvSpPr>
          <p:spPr bwMode="gray">
            <a:xfrm>
              <a:off x="5233265" y="4389478"/>
              <a:ext cx="54291" cy="5284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Russia (Urup,Simushir)"/>
            <p:cNvSpPr>
              <a:spLocks noEditPoints="1"/>
            </p:cNvSpPr>
            <p:nvPr/>
          </p:nvSpPr>
          <p:spPr bwMode="gray">
            <a:xfrm>
              <a:off x="7902116" y="2649829"/>
              <a:ext cx="110012" cy="434198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Russia"/>
            <p:cNvSpPr>
              <a:spLocks noEditPoints="1"/>
            </p:cNvSpPr>
            <p:nvPr/>
          </p:nvSpPr>
          <p:spPr bwMode="gray">
            <a:xfrm>
              <a:off x="4961808" y="2114222"/>
              <a:ext cx="3277487" cy="1042647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3" name="Republic Congo"/>
            <p:cNvSpPr>
              <a:spLocks/>
            </p:cNvSpPr>
            <p:nvPr/>
          </p:nvSpPr>
          <p:spPr bwMode="gray">
            <a:xfrm>
              <a:off x="4807506" y="4202373"/>
              <a:ext cx="488623" cy="549890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Puerto Rico"/>
            <p:cNvSpPr>
              <a:spLocks/>
            </p:cNvSpPr>
            <p:nvPr/>
          </p:nvSpPr>
          <p:spPr bwMode="gray">
            <a:xfrm>
              <a:off x="2788723" y="3822449"/>
              <a:ext cx="50005" cy="21425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Portugal"/>
            <p:cNvSpPr>
              <a:spLocks/>
            </p:cNvSpPr>
            <p:nvPr/>
          </p:nvSpPr>
          <p:spPr bwMode="gray">
            <a:xfrm>
              <a:off x="4283165" y="3132589"/>
              <a:ext cx="82866" cy="148541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Poland"/>
            <p:cNvSpPr>
              <a:spLocks/>
            </p:cNvSpPr>
            <p:nvPr/>
          </p:nvSpPr>
          <p:spPr bwMode="gray">
            <a:xfrm>
              <a:off x="4840367" y="2771233"/>
              <a:ext cx="225738" cy="162824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Philippines"/>
            <p:cNvSpPr>
              <a:spLocks noEditPoints="1"/>
            </p:cNvSpPr>
            <p:nvPr/>
          </p:nvSpPr>
          <p:spPr bwMode="gray">
            <a:xfrm>
              <a:off x="7504932" y="3812452"/>
              <a:ext cx="258599" cy="43562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8" name="Peru"/>
            <p:cNvSpPr>
              <a:spLocks/>
            </p:cNvSpPr>
            <p:nvPr/>
          </p:nvSpPr>
          <p:spPr bwMode="gray">
            <a:xfrm>
              <a:off x="2395824" y="4358056"/>
              <a:ext cx="340036" cy="539891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Paraguay"/>
            <p:cNvSpPr>
              <a:spLocks/>
            </p:cNvSpPr>
            <p:nvPr/>
          </p:nvSpPr>
          <p:spPr bwMode="gray">
            <a:xfrm>
              <a:off x="2915879" y="4920800"/>
              <a:ext cx="217166" cy="245665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Papua New Guinea"/>
            <p:cNvSpPr>
              <a:spLocks noEditPoints="1"/>
            </p:cNvSpPr>
            <p:nvPr/>
          </p:nvSpPr>
          <p:spPr bwMode="gray">
            <a:xfrm>
              <a:off x="8110710" y="4413759"/>
              <a:ext cx="394327" cy="262804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Panama"/>
            <p:cNvSpPr>
              <a:spLocks/>
            </p:cNvSpPr>
            <p:nvPr/>
          </p:nvSpPr>
          <p:spPr bwMode="gray">
            <a:xfrm>
              <a:off x="2358677" y="4079540"/>
              <a:ext cx="147159" cy="69986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Pakistan"/>
            <p:cNvSpPr>
              <a:spLocks/>
            </p:cNvSpPr>
            <p:nvPr/>
          </p:nvSpPr>
          <p:spPr bwMode="gray">
            <a:xfrm>
              <a:off x="6011918" y="3279702"/>
              <a:ext cx="380040" cy="38135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3" name="Parcel Islands"/>
            <p:cNvSpPr>
              <a:spLocks noEditPoints="1"/>
            </p:cNvSpPr>
            <p:nvPr/>
          </p:nvSpPr>
          <p:spPr bwMode="gray">
            <a:xfrm>
              <a:off x="7329199" y="3855300"/>
              <a:ext cx="34289" cy="22853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Oman"/>
            <p:cNvSpPr>
              <a:spLocks/>
            </p:cNvSpPr>
            <p:nvPr/>
          </p:nvSpPr>
          <p:spPr bwMode="gray">
            <a:xfrm>
              <a:off x="5816183" y="3628203"/>
              <a:ext cx="195735" cy="244237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Norway"/>
            <p:cNvSpPr>
              <a:spLocks noEditPoints="1"/>
            </p:cNvSpPr>
            <p:nvPr/>
          </p:nvSpPr>
          <p:spPr bwMode="gray">
            <a:xfrm>
              <a:off x="4648918" y="2141360"/>
              <a:ext cx="492908" cy="541319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Nigeria"/>
            <p:cNvSpPr>
              <a:spLocks/>
            </p:cNvSpPr>
            <p:nvPr/>
          </p:nvSpPr>
          <p:spPr bwMode="gray">
            <a:xfrm>
              <a:off x="4563195" y="3953852"/>
              <a:ext cx="302889" cy="279944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Niger"/>
            <p:cNvSpPr>
              <a:spLocks/>
            </p:cNvSpPr>
            <p:nvPr/>
          </p:nvSpPr>
          <p:spPr bwMode="gray">
            <a:xfrm>
              <a:off x="4498902" y="3673908"/>
              <a:ext cx="401471" cy="341360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8" name="Netherlands"/>
            <p:cNvSpPr>
              <a:spLocks/>
            </p:cNvSpPr>
            <p:nvPr/>
          </p:nvSpPr>
          <p:spPr bwMode="gray">
            <a:xfrm>
              <a:off x="4591769" y="2809797"/>
              <a:ext cx="98581" cy="75699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Nicaragua"/>
            <p:cNvSpPr>
              <a:spLocks/>
            </p:cNvSpPr>
            <p:nvPr/>
          </p:nvSpPr>
          <p:spPr bwMode="gray">
            <a:xfrm>
              <a:off x="2248666" y="3926715"/>
              <a:ext cx="118583" cy="11997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New Zeeland"/>
            <p:cNvSpPr>
              <a:spLocks noEditPoints="1"/>
            </p:cNvSpPr>
            <p:nvPr/>
          </p:nvSpPr>
          <p:spPr bwMode="gray">
            <a:xfrm>
              <a:off x="8337877" y="5360711"/>
              <a:ext cx="460048" cy="355642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Newfoundland"/>
            <p:cNvSpPr>
              <a:spLocks/>
            </p:cNvSpPr>
            <p:nvPr/>
          </p:nvSpPr>
          <p:spPr bwMode="gray">
            <a:xfrm>
              <a:off x="3173048" y="2864072"/>
              <a:ext cx="154302" cy="138543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Nepal"/>
            <p:cNvSpPr>
              <a:spLocks/>
            </p:cNvSpPr>
            <p:nvPr/>
          </p:nvSpPr>
          <p:spPr bwMode="gray">
            <a:xfrm>
              <a:off x="6490540" y="3469664"/>
              <a:ext cx="212880" cy="11997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3" name="Namibia"/>
            <p:cNvSpPr>
              <a:spLocks/>
            </p:cNvSpPr>
            <p:nvPr/>
          </p:nvSpPr>
          <p:spPr bwMode="gray">
            <a:xfrm>
              <a:off x="4790361" y="4853670"/>
              <a:ext cx="345751" cy="352787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Myanmar"/>
            <p:cNvSpPr>
              <a:spLocks/>
            </p:cNvSpPr>
            <p:nvPr/>
          </p:nvSpPr>
          <p:spPr bwMode="gray">
            <a:xfrm>
              <a:off x="6824860" y="3526795"/>
              <a:ext cx="230025" cy="54274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Mozambique"/>
            <p:cNvSpPr>
              <a:spLocks/>
            </p:cNvSpPr>
            <p:nvPr/>
          </p:nvSpPr>
          <p:spPr bwMode="gray">
            <a:xfrm>
              <a:off x="5261839" y="4665137"/>
              <a:ext cx="277172" cy="484189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Morokko"/>
            <p:cNvSpPr>
              <a:spLocks/>
            </p:cNvSpPr>
            <p:nvPr/>
          </p:nvSpPr>
          <p:spPr bwMode="gray">
            <a:xfrm>
              <a:off x="4170296" y="3312553"/>
              <a:ext cx="307176" cy="239952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Montenegro"/>
            <p:cNvSpPr>
              <a:spLocks/>
            </p:cNvSpPr>
            <p:nvPr/>
          </p:nvSpPr>
          <p:spPr bwMode="gray">
            <a:xfrm>
              <a:off x="4944663" y="3088312"/>
              <a:ext cx="41433" cy="4856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8" name="Mongolia"/>
            <p:cNvSpPr>
              <a:spLocks/>
            </p:cNvSpPr>
            <p:nvPr/>
          </p:nvSpPr>
          <p:spPr bwMode="gray">
            <a:xfrm>
              <a:off x="6503398" y="2844076"/>
              <a:ext cx="760080" cy="301367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Moldova"/>
            <p:cNvSpPr>
              <a:spLocks/>
            </p:cNvSpPr>
            <p:nvPr/>
          </p:nvSpPr>
          <p:spPr bwMode="gray">
            <a:xfrm>
              <a:off x="5127539" y="2949769"/>
              <a:ext cx="78580" cy="85697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Macedonia"/>
            <p:cNvSpPr>
              <a:spLocks/>
            </p:cNvSpPr>
            <p:nvPr/>
          </p:nvSpPr>
          <p:spPr bwMode="gray">
            <a:xfrm>
              <a:off x="4996097" y="3122590"/>
              <a:ext cx="60006" cy="45705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Mexico"/>
            <p:cNvSpPr>
              <a:spLocks/>
            </p:cNvSpPr>
            <p:nvPr/>
          </p:nvSpPr>
          <p:spPr bwMode="gray">
            <a:xfrm>
              <a:off x="1627172" y="3406819"/>
              <a:ext cx="674356" cy="528465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Malta"/>
            <p:cNvSpPr>
              <a:spLocks/>
            </p:cNvSpPr>
            <p:nvPr/>
          </p:nvSpPr>
          <p:spPr bwMode="gray">
            <a:xfrm>
              <a:off x="4848939" y="3302554"/>
              <a:ext cx="11430" cy="9998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3" name="Mauritania"/>
            <p:cNvSpPr>
              <a:spLocks/>
            </p:cNvSpPr>
            <p:nvPr/>
          </p:nvSpPr>
          <p:spPr bwMode="gray">
            <a:xfrm>
              <a:off x="4066000" y="3565358"/>
              <a:ext cx="311461" cy="364213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Mali"/>
            <p:cNvSpPr>
              <a:spLocks/>
            </p:cNvSpPr>
            <p:nvPr/>
          </p:nvSpPr>
          <p:spPr bwMode="gray">
            <a:xfrm>
              <a:off x="4180298" y="3628203"/>
              <a:ext cx="420044" cy="435627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Malaysia"/>
            <p:cNvSpPr>
              <a:spLocks/>
            </p:cNvSpPr>
            <p:nvPr/>
          </p:nvSpPr>
          <p:spPr bwMode="gray">
            <a:xfrm>
              <a:off x="7064886" y="4162381"/>
              <a:ext cx="111440" cy="158540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Malaysia"/>
            <p:cNvSpPr>
              <a:spLocks/>
            </p:cNvSpPr>
            <p:nvPr/>
          </p:nvSpPr>
          <p:spPr bwMode="gray">
            <a:xfrm>
              <a:off x="7324913" y="4143814"/>
              <a:ext cx="248598" cy="191390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Malawi"/>
            <p:cNvSpPr>
              <a:spLocks/>
            </p:cNvSpPr>
            <p:nvPr/>
          </p:nvSpPr>
          <p:spPr bwMode="gray">
            <a:xfrm>
              <a:off x="5328990" y="4633715"/>
              <a:ext cx="84294" cy="2270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8" name="Madagascar"/>
            <p:cNvSpPr>
              <a:spLocks/>
            </p:cNvSpPr>
            <p:nvPr/>
          </p:nvSpPr>
          <p:spPr bwMode="gray">
            <a:xfrm>
              <a:off x="5576158" y="4717984"/>
              <a:ext cx="215737" cy="394206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Luxembourg"/>
            <p:cNvSpPr>
              <a:spLocks/>
            </p:cNvSpPr>
            <p:nvPr/>
          </p:nvSpPr>
          <p:spPr bwMode="gray">
            <a:xfrm>
              <a:off x="4651776" y="2902635"/>
              <a:ext cx="18573" cy="157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Lithaunia"/>
            <p:cNvSpPr>
              <a:spLocks/>
            </p:cNvSpPr>
            <p:nvPr/>
          </p:nvSpPr>
          <p:spPr bwMode="gray">
            <a:xfrm>
              <a:off x="4986096" y="2725528"/>
              <a:ext cx="122870" cy="71414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Liechtenstein"/>
            <p:cNvSpPr>
              <a:spLocks/>
            </p:cNvSpPr>
            <p:nvPr/>
          </p:nvSpPr>
          <p:spPr bwMode="gray">
            <a:xfrm>
              <a:off x="4733212" y="2981191"/>
              <a:ext cx="5715" cy="8570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Libya"/>
            <p:cNvSpPr>
              <a:spLocks/>
            </p:cNvSpPr>
            <p:nvPr/>
          </p:nvSpPr>
          <p:spPr bwMode="gray">
            <a:xfrm>
              <a:off x="4730355" y="3389680"/>
              <a:ext cx="398614" cy="401347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3" name="Liberia"/>
            <p:cNvSpPr>
              <a:spLocks/>
            </p:cNvSpPr>
            <p:nvPr/>
          </p:nvSpPr>
          <p:spPr bwMode="gray">
            <a:xfrm>
              <a:off x="4188870" y="4108106"/>
              <a:ext cx="111440" cy="125689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Lebanon"/>
            <p:cNvSpPr>
              <a:spLocks/>
            </p:cNvSpPr>
            <p:nvPr/>
          </p:nvSpPr>
          <p:spPr bwMode="gray">
            <a:xfrm>
              <a:off x="5357564" y="3348259"/>
              <a:ext cx="38575" cy="57131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Lesotho"/>
            <p:cNvSpPr>
              <a:spLocks/>
            </p:cNvSpPr>
            <p:nvPr/>
          </p:nvSpPr>
          <p:spPr bwMode="gray">
            <a:xfrm>
              <a:off x="5170401" y="5195030"/>
              <a:ext cx="60006" cy="58559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atvia"/>
            <p:cNvSpPr>
              <a:spLocks/>
            </p:cNvSpPr>
            <p:nvPr/>
          </p:nvSpPr>
          <p:spPr bwMode="gray">
            <a:xfrm>
              <a:off x="4983239" y="2681251"/>
              <a:ext cx="154302" cy="65701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Laos"/>
            <p:cNvSpPr>
              <a:spLocks/>
            </p:cNvSpPr>
            <p:nvPr/>
          </p:nvSpPr>
          <p:spPr bwMode="gray">
            <a:xfrm>
              <a:off x="7029168" y="3702474"/>
              <a:ext cx="217166" cy="25137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8" name="Kyrgyzstan"/>
            <p:cNvSpPr>
              <a:spLocks/>
            </p:cNvSpPr>
            <p:nvPr/>
          </p:nvSpPr>
          <p:spPr bwMode="gray">
            <a:xfrm>
              <a:off x="6159076" y="3101167"/>
              <a:ext cx="242883" cy="112834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Kuwait"/>
            <p:cNvSpPr>
              <a:spLocks/>
            </p:cNvSpPr>
            <p:nvPr/>
          </p:nvSpPr>
          <p:spPr bwMode="gray">
            <a:xfrm>
              <a:off x="5657595" y="3482518"/>
              <a:ext cx="50005" cy="44277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Cuba"/>
            <p:cNvSpPr>
              <a:spLocks noEditPoints="1"/>
            </p:cNvSpPr>
            <p:nvPr/>
          </p:nvSpPr>
          <p:spPr bwMode="gray">
            <a:xfrm>
              <a:off x="2351534" y="3681050"/>
              <a:ext cx="267170" cy="98551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Croatien"/>
            <p:cNvSpPr>
              <a:spLocks/>
            </p:cNvSpPr>
            <p:nvPr/>
          </p:nvSpPr>
          <p:spPr bwMode="gray">
            <a:xfrm>
              <a:off x="4833223" y="3005471"/>
              <a:ext cx="132872" cy="9998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Kosovo"/>
            <p:cNvSpPr>
              <a:spLocks noEditPoints="1"/>
            </p:cNvSpPr>
            <p:nvPr/>
          </p:nvSpPr>
          <p:spPr bwMode="gray">
            <a:xfrm>
              <a:off x="4983239" y="3091168"/>
              <a:ext cx="47147" cy="47134"/>
            </a:xfrm>
            <a:custGeom>
              <a:avLst/>
              <a:gdLst>
                <a:gd name="T0" fmla="*/ 2147483647 w 232"/>
                <a:gd name="T1" fmla="*/ 2147483647 h 237"/>
                <a:gd name="T2" fmla="*/ 0 w 232"/>
                <a:gd name="T3" fmla="*/ 2147483647 h 237"/>
                <a:gd name="T4" fmla="*/ 2147483647 w 232"/>
                <a:gd name="T5" fmla="*/ 2147483647 h 237"/>
                <a:gd name="T6" fmla="*/ 2147483647 w 232"/>
                <a:gd name="T7" fmla="*/ 2147483647 h 237"/>
                <a:gd name="T8" fmla="*/ 2147483647 w 232"/>
                <a:gd name="T9" fmla="*/ 2147483647 h 237"/>
                <a:gd name="T10" fmla="*/ 2147483647 w 232"/>
                <a:gd name="T11" fmla="*/ 2147483647 h 237"/>
                <a:gd name="T12" fmla="*/ 2147483647 w 232"/>
                <a:gd name="T13" fmla="*/ 2147483647 h 237"/>
                <a:gd name="T14" fmla="*/ 2147483647 w 232"/>
                <a:gd name="T15" fmla="*/ 2147483647 h 237"/>
                <a:gd name="T16" fmla="*/ 2147483647 w 232"/>
                <a:gd name="T17" fmla="*/ 2147483647 h 237"/>
                <a:gd name="T18" fmla="*/ 2147483647 w 232"/>
                <a:gd name="T19" fmla="*/ 2147483647 h 237"/>
                <a:gd name="T20" fmla="*/ 2147483647 w 232"/>
                <a:gd name="T21" fmla="*/ 2147483647 h 237"/>
                <a:gd name="T22" fmla="*/ 2147483647 w 232"/>
                <a:gd name="T23" fmla="*/ 2147483647 h 237"/>
                <a:gd name="T24" fmla="*/ 2147483647 w 232"/>
                <a:gd name="T25" fmla="*/ 2147483647 h 237"/>
                <a:gd name="T26" fmla="*/ 2147483647 w 232"/>
                <a:gd name="T27" fmla="*/ 2147483647 h 237"/>
                <a:gd name="T28" fmla="*/ 2147483647 w 232"/>
                <a:gd name="T29" fmla="*/ 2147483647 h 237"/>
                <a:gd name="T30" fmla="*/ 2147483647 w 232"/>
                <a:gd name="T31" fmla="*/ 2147483647 h 237"/>
                <a:gd name="T32" fmla="*/ 2147483647 w 232"/>
                <a:gd name="T33" fmla="*/ 2147483647 h 237"/>
                <a:gd name="T34" fmla="*/ 2147483647 w 232"/>
                <a:gd name="T35" fmla="*/ 2147483647 h 237"/>
                <a:gd name="T36" fmla="*/ 2147483647 w 232"/>
                <a:gd name="T37" fmla="*/ 2147483647 h 237"/>
                <a:gd name="T38" fmla="*/ 2147483647 w 232"/>
                <a:gd name="T39" fmla="*/ 2147483647 h 237"/>
                <a:gd name="T40" fmla="*/ 2147483647 w 232"/>
                <a:gd name="T41" fmla="*/ 2147483647 h 237"/>
                <a:gd name="T42" fmla="*/ 2147483647 w 232"/>
                <a:gd name="T43" fmla="*/ 2147483647 h 237"/>
                <a:gd name="T44" fmla="*/ 2147483647 w 232"/>
                <a:gd name="T45" fmla="*/ 2147483647 h 237"/>
                <a:gd name="T46" fmla="*/ 2147483647 w 232"/>
                <a:gd name="T47" fmla="*/ 2147483647 h 237"/>
                <a:gd name="T48" fmla="*/ 2147483647 w 232"/>
                <a:gd name="T49" fmla="*/ 2147483647 h 237"/>
                <a:gd name="T50" fmla="*/ 2147483647 w 232"/>
                <a:gd name="T51" fmla="*/ 0 h 237"/>
                <a:gd name="T52" fmla="*/ 2147483647 w 232"/>
                <a:gd name="T53" fmla="*/ 2147483647 h 237"/>
                <a:gd name="T54" fmla="*/ 2147483647 w 232"/>
                <a:gd name="T55" fmla="*/ 2147483647 h 237"/>
                <a:gd name="T56" fmla="*/ 2147483647 w 232"/>
                <a:gd name="T57" fmla="*/ 2147483647 h 237"/>
                <a:gd name="T58" fmla="*/ 2147483647 w 232"/>
                <a:gd name="T59" fmla="*/ 2147483647 h 237"/>
                <a:gd name="T60" fmla="*/ 2147483647 w 232"/>
                <a:gd name="T61" fmla="*/ 2147483647 h 237"/>
                <a:gd name="T62" fmla="*/ 2147483647 w 232"/>
                <a:gd name="T63" fmla="*/ 2147483647 h 237"/>
                <a:gd name="T64" fmla="*/ 2147483647 w 232"/>
                <a:gd name="T65" fmla="*/ 2147483647 h 237"/>
                <a:gd name="T66" fmla="*/ 2147483647 w 232"/>
                <a:gd name="T67" fmla="*/ 2147483647 h 237"/>
                <a:gd name="T68" fmla="*/ 2147483647 w 232"/>
                <a:gd name="T69" fmla="*/ 2147483647 h 237"/>
                <a:gd name="T70" fmla="*/ 2147483647 w 232"/>
                <a:gd name="T71" fmla="*/ 2147483647 h 237"/>
                <a:gd name="T72" fmla="*/ 2147483647 w 232"/>
                <a:gd name="T73" fmla="*/ 2147483647 h 237"/>
                <a:gd name="T74" fmla="*/ 2147483647 w 232"/>
                <a:gd name="T75" fmla="*/ 2147483647 h 237"/>
                <a:gd name="T76" fmla="*/ 2147483647 w 232"/>
                <a:gd name="T77" fmla="*/ 2147483647 h 237"/>
                <a:gd name="T78" fmla="*/ 2147483647 w 232"/>
                <a:gd name="T79" fmla="*/ 2147483647 h 237"/>
                <a:gd name="T80" fmla="*/ 2147483647 w 232"/>
                <a:gd name="T81" fmla="*/ 2147483647 h 237"/>
                <a:gd name="T82" fmla="*/ 2147483647 w 232"/>
                <a:gd name="T83" fmla="*/ 2147483647 h 237"/>
                <a:gd name="T84" fmla="*/ 2147483647 w 232"/>
                <a:gd name="T85" fmla="*/ 2147483647 h 237"/>
                <a:gd name="T86" fmla="*/ 2147483647 w 232"/>
                <a:gd name="T87" fmla="*/ 2147483647 h 237"/>
                <a:gd name="T88" fmla="*/ 2147483647 w 232"/>
                <a:gd name="T89" fmla="*/ 2147483647 h 237"/>
                <a:gd name="T90" fmla="*/ 2147483647 w 232"/>
                <a:gd name="T91" fmla="*/ 2147483647 h 237"/>
                <a:gd name="T92" fmla="*/ 2147483647 w 232"/>
                <a:gd name="T93" fmla="*/ 2147483647 h 237"/>
                <a:gd name="T94" fmla="*/ 2147483647 w 232"/>
                <a:gd name="T95" fmla="*/ 2147483647 h 237"/>
                <a:gd name="T96" fmla="*/ 2147483647 w 232"/>
                <a:gd name="T97" fmla="*/ 2147483647 h 237"/>
                <a:gd name="T98" fmla="*/ 2147483647 w 232"/>
                <a:gd name="T99" fmla="*/ 2147483647 h 237"/>
                <a:gd name="T100" fmla="*/ 2147483647 w 232"/>
                <a:gd name="T101" fmla="*/ 2147483647 h 237"/>
                <a:gd name="T102" fmla="*/ 2147483647 w 232"/>
                <a:gd name="T103" fmla="*/ 2147483647 h 237"/>
                <a:gd name="T104" fmla="*/ 2147483647 w 232"/>
                <a:gd name="T105" fmla="*/ 2147483647 h 237"/>
                <a:gd name="T106" fmla="*/ 2147483647 w 232"/>
                <a:gd name="T107" fmla="*/ 2147483647 h 237"/>
                <a:gd name="T108" fmla="*/ 2147483647 w 232"/>
                <a:gd name="T109" fmla="*/ 2147483647 h 237"/>
                <a:gd name="T110" fmla="*/ 2147483647 w 232"/>
                <a:gd name="T111" fmla="*/ 2147483647 h 237"/>
                <a:gd name="T112" fmla="*/ 2147483647 w 232"/>
                <a:gd name="T113" fmla="*/ 2147483647 h 2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2"/>
                <a:gd name="T172" fmla="*/ 0 h 237"/>
                <a:gd name="T173" fmla="*/ 232 w 232"/>
                <a:gd name="T174" fmla="*/ 237 h 2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3" name="Korea, South"/>
            <p:cNvSpPr>
              <a:spLocks noEditPoints="1"/>
            </p:cNvSpPr>
            <p:nvPr/>
          </p:nvSpPr>
          <p:spPr bwMode="gray">
            <a:xfrm>
              <a:off x="7549223" y="3235425"/>
              <a:ext cx="98581" cy="154255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4" name="Korea, North"/>
            <p:cNvSpPr>
              <a:spLocks/>
            </p:cNvSpPr>
            <p:nvPr/>
          </p:nvSpPr>
          <p:spPr bwMode="gray">
            <a:xfrm>
              <a:off x="7466357" y="3108308"/>
              <a:ext cx="118583" cy="151398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5" name="Yemen"/>
            <p:cNvSpPr>
              <a:spLocks/>
            </p:cNvSpPr>
            <p:nvPr/>
          </p:nvSpPr>
          <p:spPr bwMode="gray">
            <a:xfrm>
              <a:off x="5580444" y="3803882"/>
              <a:ext cx="265742" cy="181392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6" name="Kenya"/>
            <p:cNvSpPr>
              <a:spLocks/>
            </p:cNvSpPr>
            <p:nvPr/>
          </p:nvSpPr>
          <p:spPr bwMode="gray">
            <a:xfrm>
              <a:off x="5368994" y="4222369"/>
              <a:ext cx="202878" cy="275659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7" name="Kazakhstan"/>
            <p:cNvSpPr>
              <a:spLocks noEditPoints="1"/>
            </p:cNvSpPr>
            <p:nvPr/>
          </p:nvSpPr>
          <p:spPr bwMode="gray">
            <a:xfrm>
              <a:off x="5576158" y="2755522"/>
              <a:ext cx="911524" cy="421343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8" name="Katar"/>
            <p:cNvSpPr>
              <a:spLocks/>
            </p:cNvSpPr>
            <p:nvPr/>
          </p:nvSpPr>
          <p:spPr bwMode="gray">
            <a:xfrm>
              <a:off x="5776179" y="3593924"/>
              <a:ext cx="24289" cy="5141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9" name="Jordan"/>
            <p:cNvSpPr>
              <a:spLocks/>
            </p:cNvSpPr>
            <p:nvPr/>
          </p:nvSpPr>
          <p:spPr bwMode="gray">
            <a:xfrm>
              <a:off x="5368994" y="3388251"/>
              <a:ext cx="101439" cy="12140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0" name="Japan"/>
            <p:cNvSpPr>
              <a:spLocks noEditPoints="1"/>
            </p:cNvSpPr>
            <p:nvPr/>
          </p:nvSpPr>
          <p:spPr bwMode="gray">
            <a:xfrm>
              <a:off x="7604942" y="3034037"/>
              <a:ext cx="317176" cy="618447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1" name="Jamaica"/>
            <p:cNvSpPr>
              <a:spLocks/>
            </p:cNvSpPr>
            <p:nvPr/>
          </p:nvSpPr>
          <p:spPr bwMode="gray">
            <a:xfrm>
              <a:off x="2498692" y="3822449"/>
              <a:ext cx="57149" cy="1856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2" name="Italy"/>
            <p:cNvSpPr>
              <a:spLocks noEditPoints="1"/>
            </p:cNvSpPr>
            <p:nvPr/>
          </p:nvSpPr>
          <p:spPr bwMode="gray">
            <a:xfrm>
              <a:off x="4668920" y="2986904"/>
              <a:ext cx="281458" cy="301367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3" name="Israel"/>
            <p:cNvSpPr>
              <a:spLocks/>
            </p:cNvSpPr>
            <p:nvPr/>
          </p:nvSpPr>
          <p:spPr bwMode="gray">
            <a:xfrm>
              <a:off x="5347562" y="3383967"/>
              <a:ext cx="37147" cy="115691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4" name="Iceland"/>
            <p:cNvSpPr>
              <a:spLocks/>
            </p:cNvSpPr>
            <p:nvPr/>
          </p:nvSpPr>
          <p:spPr bwMode="gray">
            <a:xfrm>
              <a:off x="4080287" y="2459867"/>
              <a:ext cx="207164" cy="7998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5" name="Ireland"/>
            <p:cNvSpPr>
              <a:spLocks/>
            </p:cNvSpPr>
            <p:nvPr/>
          </p:nvSpPr>
          <p:spPr bwMode="gray">
            <a:xfrm>
              <a:off x="4298881" y="2758379"/>
              <a:ext cx="101440" cy="10712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6" name="Iran"/>
            <p:cNvSpPr>
              <a:spLocks/>
            </p:cNvSpPr>
            <p:nvPr/>
          </p:nvSpPr>
          <p:spPr bwMode="gray">
            <a:xfrm>
              <a:off x="5559013" y="3198290"/>
              <a:ext cx="521484" cy="427056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7" name="Iraq"/>
            <p:cNvSpPr>
              <a:spLocks/>
            </p:cNvSpPr>
            <p:nvPr/>
          </p:nvSpPr>
          <p:spPr bwMode="gray">
            <a:xfrm>
              <a:off x="5453288" y="3271132"/>
              <a:ext cx="248598" cy="23852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8" name="Indonesia"/>
            <p:cNvSpPr>
              <a:spLocks noEditPoints="1"/>
            </p:cNvSpPr>
            <p:nvPr/>
          </p:nvSpPr>
          <p:spPr bwMode="gray">
            <a:xfrm>
              <a:off x="6943445" y="4193803"/>
              <a:ext cx="1182981" cy="471334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19" name="India"/>
            <p:cNvSpPr>
              <a:spLocks noEditPoints="1"/>
            </p:cNvSpPr>
            <p:nvPr/>
          </p:nvSpPr>
          <p:spPr bwMode="gray">
            <a:xfrm>
              <a:off x="6219082" y="3308267"/>
              <a:ext cx="707218" cy="854114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0" name="Hungary"/>
            <p:cNvSpPr>
              <a:spLocks/>
            </p:cNvSpPr>
            <p:nvPr/>
          </p:nvSpPr>
          <p:spPr bwMode="gray">
            <a:xfrm>
              <a:off x="4890372" y="2946912"/>
              <a:ext cx="154302" cy="7998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1" name="Honduras"/>
            <p:cNvSpPr>
              <a:spLocks/>
            </p:cNvSpPr>
            <p:nvPr/>
          </p:nvSpPr>
          <p:spPr bwMode="gray">
            <a:xfrm>
              <a:off x="2210090" y="3892436"/>
              <a:ext cx="161446" cy="88554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2" name="Haiti"/>
            <p:cNvSpPr>
              <a:spLocks/>
            </p:cNvSpPr>
            <p:nvPr/>
          </p:nvSpPr>
          <p:spPr bwMode="gray">
            <a:xfrm>
              <a:off x="2605847" y="3779601"/>
              <a:ext cx="71436" cy="55704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3" name="Guyane (French Guiana)"/>
            <p:cNvSpPr>
              <a:spLocks/>
            </p:cNvSpPr>
            <p:nvPr/>
          </p:nvSpPr>
          <p:spPr bwMode="gray">
            <a:xfrm>
              <a:off x="3081610" y="4190947"/>
              <a:ext cx="74294" cy="107122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4" name="Guyana"/>
            <p:cNvSpPr>
              <a:spLocks/>
            </p:cNvSpPr>
            <p:nvPr/>
          </p:nvSpPr>
          <p:spPr bwMode="gray">
            <a:xfrm>
              <a:off x="2908735" y="4112391"/>
              <a:ext cx="118583" cy="211386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5" name="Guinea-Bissau"/>
            <p:cNvSpPr>
              <a:spLocks/>
            </p:cNvSpPr>
            <p:nvPr/>
          </p:nvSpPr>
          <p:spPr bwMode="gray">
            <a:xfrm>
              <a:off x="4074572" y="3986703"/>
              <a:ext cx="67149" cy="57131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6" name="Colombia"/>
            <p:cNvSpPr>
              <a:spLocks/>
            </p:cNvSpPr>
            <p:nvPr/>
          </p:nvSpPr>
          <p:spPr bwMode="gray">
            <a:xfrm>
              <a:off x="2451545" y="3995272"/>
              <a:ext cx="314319" cy="487044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7" name="Guinea, Equatorial"/>
            <p:cNvSpPr>
              <a:spLocks/>
            </p:cNvSpPr>
            <p:nvPr/>
          </p:nvSpPr>
          <p:spPr bwMode="gray">
            <a:xfrm>
              <a:off x="4730355" y="4290926"/>
              <a:ext cx="52863" cy="3999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8" name="Guinea"/>
            <p:cNvSpPr>
              <a:spLocks/>
            </p:cNvSpPr>
            <p:nvPr/>
          </p:nvSpPr>
          <p:spPr bwMode="gray">
            <a:xfrm>
              <a:off x="4107432" y="3989559"/>
              <a:ext cx="188591" cy="159968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29" name="Guatemala"/>
            <p:cNvSpPr>
              <a:spLocks/>
            </p:cNvSpPr>
            <p:nvPr/>
          </p:nvSpPr>
          <p:spPr bwMode="gray">
            <a:xfrm>
              <a:off x="2134369" y="3836732"/>
              <a:ext cx="107154" cy="121405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0" name="Greenland"/>
            <p:cNvSpPr>
              <a:spLocks noEditPoints="1"/>
            </p:cNvSpPr>
            <p:nvPr/>
          </p:nvSpPr>
          <p:spPr bwMode="gray">
            <a:xfrm>
              <a:off x="3384499" y="2082800"/>
              <a:ext cx="1014392" cy="552746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1" name="Great Britain"/>
            <p:cNvSpPr>
              <a:spLocks noEditPoints="1"/>
            </p:cNvSpPr>
            <p:nvPr/>
          </p:nvSpPr>
          <p:spPr bwMode="gray">
            <a:xfrm>
              <a:off x="4357459" y="2609837"/>
              <a:ext cx="208593" cy="298511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2" name="Greece"/>
            <p:cNvSpPr>
              <a:spLocks noEditPoints="1"/>
            </p:cNvSpPr>
            <p:nvPr/>
          </p:nvSpPr>
          <p:spPr bwMode="gray">
            <a:xfrm>
              <a:off x="4994669" y="3141159"/>
              <a:ext cx="192877" cy="1999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3" name="Ghana"/>
            <p:cNvSpPr>
              <a:spLocks/>
            </p:cNvSpPr>
            <p:nvPr/>
          </p:nvSpPr>
          <p:spPr bwMode="gray">
            <a:xfrm>
              <a:off x="4404606" y="4035264"/>
              <a:ext cx="118584" cy="18710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4" name="Germany"/>
            <p:cNvSpPr>
              <a:spLocks/>
            </p:cNvSpPr>
            <p:nvPr/>
          </p:nvSpPr>
          <p:spPr bwMode="gray">
            <a:xfrm>
              <a:off x="4657490" y="2768376"/>
              <a:ext cx="204307" cy="212815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5" name="Georgia"/>
            <p:cNvSpPr>
              <a:spLocks/>
            </p:cNvSpPr>
            <p:nvPr/>
          </p:nvSpPr>
          <p:spPr bwMode="gray">
            <a:xfrm>
              <a:off x="5449002" y="3088312"/>
              <a:ext cx="167160" cy="75699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6" name="Gambia, The"/>
            <p:cNvSpPr>
              <a:spLocks/>
            </p:cNvSpPr>
            <p:nvPr/>
          </p:nvSpPr>
          <p:spPr bwMode="gray">
            <a:xfrm>
              <a:off x="4063142" y="3956708"/>
              <a:ext cx="77151" cy="1856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7" name="Gabon"/>
            <p:cNvSpPr>
              <a:spLocks/>
            </p:cNvSpPr>
            <p:nvPr/>
          </p:nvSpPr>
          <p:spPr bwMode="gray">
            <a:xfrm>
              <a:off x="4714639" y="4288070"/>
              <a:ext cx="151444" cy="185677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8" name="France"/>
            <p:cNvSpPr>
              <a:spLocks noEditPoints="1"/>
            </p:cNvSpPr>
            <p:nvPr/>
          </p:nvSpPr>
          <p:spPr bwMode="gray">
            <a:xfrm>
              <a:off x="4408893" y="2871213"/>
              <a:ext cx="330034" cy="284229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39" name="Finland"/>
            <p:cNvSpPr>
              <a:spLocks/>
            </p:cNvSpPr>
            <p:nvPr/>
          </p:nvSpPr>
          <p:spPr bwMode="gray">
            <a:xfrm>
              <a:off x="4950378" y="2372742"/>
              <a:ext cx="228595" cy="259948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0" name="Ethiopia"/>
            <p:cNvSpPr>
              <a:spLocks/>
            </p:cNvSpPr>
            <p:nvPr/>
          </p:nvSpPr>
          <p:spPr bwMode="gray">
            <a:xfrm>
              <a:off x="5341848" y="3925286"/>
              <a:ext cx="382897" cy="334218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1" name="Estonia"/>
            <p:cNvSpPr>
              <a:spLocks noEditPoints="1"/>
            </p:cNvSpPr>
            <p:nvPr/>
          </p:nvSpPr>
          <p:spPr bwMode="gray">
            <a:xfrm>
              <a:off x="4996097" y="2641259"/>
              <a:ext cx="125727" cy="55703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2" name="Eritrea"/>
            <p:cNvSpPr>
              <a:spLocks/>
            </p:cNvSpPr>
            <p:nvPr/>
          </p:nvSpPr>
          <p:spPr bwMode="gray">
            <a:xfrm>
              <a:off x="5421856" y="3832448"/>
              <a:ext cx="174304" cy="165681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3" name="El Salvador"/>
            <p:cNvSpPr>
              <a:spLocks/>
            </p:cNvSpPr>
            <p:nvPr/>
          </p:nvSpPr>
          <p:spPr bwMode="gray">
            <a:xfrm>
              <a:off x="2184373" y="3938141"/>
              <a:ext cx="61435" cy="3999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4" name="Egypt"/>
            <p:cNvSpPr>
              <a:spLocks/>
            </p:cNvSpPr>
            <p:nvPr/>
          </p:nvSpPr>
          <p:spPr bwMode="gray">
            <a:xfrm>
              <a:off x="5111824" y="3435385"/>
              <a:ext cx="285744" cy="291370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5" name="East Timor"/>
            <p:cNvSpPr>
              <a:spLocks noEditPoints="1"/>
            </p:cNvSpPr>
            <p:nvPr/>
          </p:nvSpPr>
          <p:spPr bwMode="gray">
            <a:xfrm>
              <a:off x="7679236" y="4599436"/>
              <a:ext cx="90010" cy="42849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6" name="Ecuador"/>
            <p:cNvSpPr>
              <a:spLocks noEditPoints="1"/>
            </p:cNvSpPr>
            <p:nvPr/>
          </p:nvSpPr>
          <p:spPr bwMode="gray">
            <a:xfrm>
              <a:off x="2400111" y="4312351"/>
              <a:ext cx="150015" cy="191390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7" name="Dominikan Republic"/>
            <p:cNvSpPr>
              <a:spLocks/>
            </p:cNvSpPr>
            <p:nvPr/>
          </p:nvSpPr>
          <p:spPr bwMode="gray">
            <a:xfrm>
              <a:off x="2667281" y="3779601"/>
              <a:ext cx="90010" cy="59988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8" name="Djibouti"/>
            <p:cNvSpPr>
              <a:spLocks/>
            </p:cNvSpPr>
            <p:nvPr/>
          </p:nvSpPr>
          <p:spPr bwMode="gray">
            <a:xfrm>
              <a:off x="5560442" y="3989559"/>
              <a:ext cx="42862" cy="4998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49" name="Democratic Republic Congo"/>
            <p:cNvSpPr>
              <a:spLocks/>
            </p:cNvSpPr>
            <p:nvPr/>
          </p:nvSpPr>
          <p:spPr bwMode="gray">
            <a:xfrm>
              <a:off x="4776074" y="4250935"/>
              <a:ext cx="194306" cy="25280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0" name="Denmark"/>
            <p:cNvSpPr>
              <a:spLocks noEditPoints="1"/>
            </p:cNvSpPr>
            <p:nvPr/>
          </p:nvSpPr>
          <p:spPr bwMode="gray">
            <a:xfrm>
              <a:off x="4707495" y="2694105"/>
              <a:ext cx="100010" cy="85697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1" name="Cote d'Ivoire"/>
            <p:cNvSpPr>
              <a:spLocks/>
            </p:cNvSpPr>
            <p:nvPr/>
          </p:nvSpPr>
          <p:spPr bwMode="gray">
            <a:xfrm>
              <a:off x="4267449" y="4046690"/>
              <a:ext cx="158589" cy="18710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2" name="Costa Rica"/>
            <p:cNvSpPr>
              <a:spLocks/>
            </p:cNvSpPr>
            <p:nvPr/>
          </p:nvSpPr>
          <p:spPr bwMode="gray">
            <a:xfrm>
              <a:off x="2284384" y="4032408"/>
              <a:ext cx="87152" cy="8284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3" name="China"/>
            <p:cNvSpPr>
              <a:spLocks noEditPoints="1"/>
            </p:cNvSpPr>
            <p:nvPr/>
          </p:nvSpPr>
          <p:spPr bwMode="gray">
            <a:xfrm>
              <a:off x="6267659" y="2804084"/>
              <a:ext cx="1325853" cy="1022651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4" name="Chile"/>
            <p:cNvSpPr>
              <a:spLocks noEditPoints="1"/>
            </p:cNvSpPr>
            <p:nvPr/>
          </p:nvSpPr>
          <p:spPr bwMode="gray">
            <a:xfrm>
              <a:off x="2705857" y="4873666"/>
              <a:ext cx="418615" cy="1096922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5" name="Chad"/>
            <p:cNvSpPr>
              <a:spLocks/>
            </p:cNvSpPr>
            <p:nvPr/>
          </p:nvSpPr>
          <p:spPr bwMode="gray">
            <a:xfrm>
              <a:off x="4836080" y="3673908"/>
              <a:ext cx="268600" cy="467049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6" name="Canada"/>
            <p:cNvSpPr>
              <a:spLocks noEditPoints="1"/>
            </p:cNvSpPr>
            <p:nvPr/>
          </p:nvSpPr>
          <p:spPr bwMode="gray">
            <a:xfrm>
              <a:off x="1630029" y="2091370"/>
              <a:ext cx="2018784" cy="1044076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Cameroon"/>
            <p:cNvSpPr>
              <a:spLocks/>
            </p:cNvSpPr>
            <p:nvPr/>
          </p:nvSpPr>
          <p:spPr bwMode="gray">
            <a:xfrm>
              <a:off x="4711782" y="3975276"/>
              <a:ext cx="197164" cy="33564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Cambodia"/>
            <p:cNvSpPr>
              <a:spLocks/>
            </p:cNvSpPr>
            <p:nvPr/>
          </p:nvSpPr>
          <p:spPr bwMode="gray">
            <a:xfrm>
              <a:off x="7113462" y="3935284"/>
              <a:ext cx="137157" cy="121404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Burundi"/>
            <p:cNvSpPr>
              <a:spLocks/>
            </p:cNvSpPr>
            <p:nvPr/>
          </p:nvSpPr>
          <p:spPr bwMode="gray">
            <a:xfrm>
              <a:off x="5237551" y="4430898"/>
              <a:ext cx="48577" cy="59988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0" name="Burkina Faso"/>
            <p:cNvSpPr>
              <a:spLocks/>
            </p:cNvSpPr>
            <p:nvPr/>
          </p:nvSpPr>
          <p:spPr bwMode="gray">
            <a:xfrm>
              <a:off x="4348887" y="3921001"/>
              <a:ext cx="207164" cy="162824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1" name="Bulgaria"/>
            <p:cNvSpPr>
              <a:spLocks/>
            </p:cNvSpPr>
            <p:nvPr/>
          </p:nvSpPr>
          <p:spPr bwMode="gray">
            <a:xfrm>
              <a:off x="5036101" y="3072601"/>
              <a:ext cx="142872" cy="81412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2" name="Botswana"/>
            <p:cNvSpPr>
              <a:spLocks/>
            </p:cNvSpPr>
            <p:nvPr/>
          </p:nvSpPr>
          <p:spPr bwMode="gray">
            <a:xfrm>
              <a:off x="4998954" y="4877951"/>
              <a:ext cx="234310" cy="2642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3" name="Bosnia and Herzegowina"/>
            <p:cNvSpPr>
              <a:spLocks/>
            </p:cNvSpPr>
            <p:nvPr/>
          </p:nvSpPr>
          <p:spPr bwMode="gray">
            <a:xfrm>
              <a:off x="4877514" y="3039750"/>
              <a:ext cx="95724" cy="85697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4" name="Bolivia"/>
            <p:cNvSpPr>
              <a:spLocks/>
            </p:cNvSpPr>
            <p:nvPr/>
          </p:nvSpPr>
          <p:spPr bwMode="gray">
            <a:xfrm>
              <a:off x="2708715" y="4642284"/>
              <a:ext cx="322891" cy="384209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5" name="Bhutan"/>
            <p:cNvSpPr>
              <a:spLocks/>
            </p:cNvSpPr>
            <p:nvPr/>
          </p:nvSpPr>
          <p:spPr bwMode="gray">
            <a:xfrm>
              <a:off x="6716278" y="3532508"/>
              <a:ext cx="84295" cy="4856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6" name="Benin"/>
            <p:cNvSpPr>
              <a:spLocks/>
            </p:cNvSpPr>
            <p:nvPr/>
          </p:nvSpPr>
          <p:spPr bwMode="gray">
            <a:xfrm>
              <a:off x="4511761" y="3998129"/>
              <a:ext cx="80008" cy="179964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7" name="Belize"/>
            <p:cNvSpPr>
              <a:spLocks/>
            </p:cNvSpPr>
            <p:nvPr/>
          </p:nvSpPr>
          <p:spPr bwMode="gray">
            <a:xfrm>
              <a:off x="2217234" y="3819593"/>
              <a:ext cx="38575" cy="77127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8" name="Belgium"/>
            <p:cNvSpPr>
              <a:spLocks/>
            </p:cNvSpPr>
            <p:nvPr/>
          </p:nvSpPr>
          <p:spPr bwMode="gray">
            <a:xfrm>
              <a:off x="4587483" y="2865499"/>
              <a:ext cx="81438" cy="55704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9" name="Belarus"/>
            <p:cNvSpPr>
              <a:spLocks/>
            </p:cNvSpPr>
            <p:nvPr/>
          </p:nvSpPr>
          <p:spPr bwMode="gray">
            <a:xfrm>
              <a:off x="5040388" y="2734097"/>
              <a:ext cx="205736" cy="134259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0" name="Bangladesh"/>
            <p:cNvSpPr>
              <a:spLocks/>
            </p:cNvSpPr>
            <p:nvPr/>
          </p:nvSpPr>
          <p:spPr bwMode="gray">
            <a:xfrm>
              <a:off x="6704848" y="3585354"/>
              <a:ext cx="135729" cy="154255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1" name="Bahrain"/>
            <p:cNvSpPr>
              <a:spLocks/>
            </p:cNvSpPr>
            <p:nvPr/>
          </p:nvSpPr>
          <p:spPr bwMode="gray">
            <a:xfrm>
              <a:off x="5764749" y="3586783"/>
              <a:ext cx="10001" cy="19996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147483647 w 15"/>
                <a:gd name="T7" fmla="*/ 2147483647 h 28"/>
                <a:gd name="T8" fmla="*/ 2147483647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B2B2B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2" name="Azerbaijan"/>
            <p:cNvSpPr>
              <a:spLocks noEditPoints="1"/>
            </p:cNvSpPr>
            <p:nvPr/>
          </p:nvSpPr>
          <p:spPr bwMode="gray">
            <a:xfrm>
              <a:off x="5576158" y="3136873"/>
              <a:ext cx="131442" cy="10569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3" name="Austria"/>
            <p:cNvSpPr>
              <a:spLocks/>
            </p:cNvSpPr>
            <p:nvPr/>
          </p:nvSpPr>
          <p:spPr bwMode="gray">
            <a:xfrm>
              <a:off x="4738927" y="2934057"/>
              <a:ext cx="165732" cy="72843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4" name="Australia"/>
            <p:cNvSpPr>
              <a:spLocks noEditPoints="1"/>
            </p:cNvSpPr>
            <p:nvPr/>
          </p:nvSpPr>
          <p:spPr bwMode="gray">
            <a:xfrm>
              <a:off x="7296338" y="4669422"/>
              <a:ext cx="1028679" cy="964091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5" name="Armenia"/>
            <p:cNvSpPr>
              <a:spLocks/>
            </p:cNvSpPr>
            <p:nvPr/>
          </p:nvSpPr>
          <p:spPr bwMode="gray">
            <a:xfrm>
              <a:off x="5540440" y="3152585"/>
              <a:ext cx="80008" cy="77127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6" name="Argentina"/>
            <p:cNvSpPr>
              <a:spLocks noEditPoints="1"/>
            </p:cNvSpPr>
            <p:nvPr/>
          </p:nvSpPr>
          <p:spPr bwMode="gray">
            <a:xfrm>
              <a:off x="2760148" y="4997927"/>
              <a:ext cx="395755" cy="884107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7" name="Angola"/>
            <p:cNvSpPr>
              <a:spLocks noEditPoints="1"/>
            </p:cNvSpPr>
            <p:nvPr/>
          </p:nvSpPr>
          <p:spPr bwMode="gray">
            <a:xfrm>
              <a:off x="4790361" y="4483745"/>
              <a:ext cx="321463" cy="401347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8" name="Andorra"/>
            <p:cNvSpPr>
              <a:spLocks/>
            </p:cNvSpPr>
            <p:nvPr/>
          </p:nvSpPr>
          <p:spPr bwMode="gray">
            <a:xfrm>
              <a:off x="4547478" y="3116877"/>
              <a:ext cx="11430" cy="5713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79" name="Algeria"/>
            <p:cNvSpPr>
              <a:spLocks/>
            </p:cNvSpPr>
            <p:nvPr/>
          </p:nvSpPr>
          <p:spPr bwMode="gray">
            <a:xfrm>
              <a:off x="4263163" y="3275417"/>
              <a:ext cx="535770" cy="528465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0" name="Albania"/>
            <p:cNvSpPr>
              <a:spLocks/>
            </p:cNvSpPr>
            <p:nvPr/>
          </p:nvSpPr>
          <p:spPr bwMode="gray">
            <a:xfrm>
              <a:off x="4958950" y="3132589"/>
              <a:ext cx="52863" cy="88554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1" name="Alaska"/>
            <p:cNvSpPr>
              <a:spLocks noEditPoints="1"/>
            </p:cNvSpPr>
            <p:nvPr/>
          </p:nvSpPr>
          <p:spPr bwMode="gray">
            <a:xfrm>
              <a:off x="827088" y="2342748"/>
              <a:ext cx="1112974" cy="481332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82" name="Afghanistan"/>
            <p:cNvSpPr>
              <a:spLocks/>
            </p:cNvSpPr>
            <p:nvPr/>
          </p:nvSpPr>
          <p:spPr bwMode="gray">
            <a:xfrm>
              <a:off x="5979057" y="3235425"/>
              <a:ext cx="328606" cy="26708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rgbClr val="C0C0C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16688" y="6500813"/>
            <a:ext cx="223202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0B78FBE-5EDF-4083-B8BB-1A9DD8F0094B}" type="slidenum">
              <a:rPr lang="en-GB" altLang="en-US" sz="1600" smtClean="0">
                <a:solidFill>
                  <a:schemeClr val="bg1"/>
                </a:solidFill>
                <a:latin typeface="MetaBold-Roman" pitchFamily="50" charset="0"/>
                <a:ea typeface="MS PGothic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GB" altLang="en-US" sz="1600">
              <a:solidFill>
                <a:schemeClr val="bg1"/>
              </a:solidFill>
              <a:latin typeface="MetaBold-Roman" pitchFamily="50" charset="0"/>
              <a:ea typeface="MS PGothic" pitchFamily="34" charset="-128"/>
            </a:endParaRP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5937255" y="4436492"/>
            <a:ext cx="225425" cy="2286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6162680" y="4369587"/>
            <a:ext cx="1800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1400" b="1" dirty="0">
                <a:solidFill>
                  <a:srgbClr val="183111"/>
                </a:solidFill>
                <a:latin typeface="Arial" charset="0"/>
                <a:ea typeface="MS PGothic" pitchFamily="34" charset="-128"/>
              </a:rPr>
              <a:t>Запланированная деятельность</a:t>
            </a:r>
            <a:endParaRPr lang="en-US" altLang="en-US" sz="1600" dirty="0">
              <a:solidFill>
                <a:srgbClr val="183111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198" name="Rectangle 196"/>
          <p:cNvSpPr>
            <a:spLocks noChangeArrowheads="1"/>
          </p:cNvSpPr>
          <p:nvPr/>
        </p:nvSpPr>
        <p:spPr bwMode="auto">
          <a:xfrm>
            <a:off x="0" y="1644650"/>
            <a:ext cx="4456113" cy="9985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grpSp>
        <p:nvGrpSpPr>
          <p:cNvPr id="8199" name="Group 8"/>
          <p:cNvGrpSpPr>
            <a:grpSpLocks/>
          </p:cNvGrpSpPr>
          <p:nvPr/>
        </p:nvGrpSpPr>
        <p:grpSpPr bwMode="auto">
          <a:xfrm>
            <a:off x="74187" y="3268399"/>
            <a:ext cx="2468563" cy="2676306"/>
            <a:chOff x="96" y="2734"/>
            <a:chExt cx="1555" cy="1468"/>
          </a:xfrm>
        </p:grpSpPr>
        <p:grpSp>
          <p:nvGrpSpPr>
            <p:cNvPr id="8383" name="Group 9"/>
            <p:cNvGrpSpPr>
              <a:grpSpLocks/>
            </p:cNvGrpSpPr>
            <p:nvPr/>
          </p:nvGrpSpPr>
          <p:grpSpPr bwMode="auto">
            <a:xfrm>
              <a:off x="136" y="2734"/>
              <a:ext cx="917" cy="287"/>
              <a:chOff x="158" y="3470"/>
              <a:chExt cx="917" cy="287"/>
            </a:xfrm>
          </p:grpSpPr>
          <p:sp>
            <p:nvSpPr>
              <p:cNvPr id="8386" name="Rectangle 10"/>
              <p:cNvSpPr>
                <a:spLocks noChangeArrowheads="1"/>
              </p:cNvSpPr>
              <p:nvPr/>
            </p:nvSpPr>
            <p:spPr bwMode="auto">
              <a:xfrm>
                <a:off x="158" y="3514"/>
                <a:ext cx="144" cy="14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8387" name="Text Box 11"/>
              <p:cNvSpPr txBox="1">
                <a:spLocks noChangeArrowheads="1"/>
              </p:cNvSpPr>
              <p:nvPr/>
            </p:nvSpPr>
            <p:spPr bwMode="auto">
              <a:xfrm>
                <a:off x="163" y="3470"/>
                <a:ext cx="912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pitchFamily="50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ru-RU" altLang="en-US" sz="1400" b="1" dirty="0">
                    <a:solidFill>
                      <a:srgbClr val="183111"/>
                    </a:solidFill>
                    <a:latin typeface="Arial" charset="0"/>
                    <a:ea typeface="MS PGothic" pitchFamily="34" charset="-128"/>
                  </a:rPr>
                  <a:t>Текущие проекты</a:t>
                </a:r>
                <a:endParaRPr lang="en-US" altLang="en-US" sz="1400" b="1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endParaRPr>
              </a:p>
            </p:txBody>
          </p:sp>
        </p:grpSp>
        <p:sp>
          <p:nvSpPr>
            <p:cNvPr id="8384" name="Rectangle 12"/>
            <p:cNvSpPr>
              <a:spLocks noChangeArrowheads="1"/>
            </p:cNvSpPr>
            <p:nvPr/>
          </p:nvSpPr>
          <p:spPr bwMode="auto">
            <a:xfrm>
              <a:off x="96" y="3042"/>
              <a:ext cx="872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ü"/>
                <a:defRPr sz="32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8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ЮАР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Молдавия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Россия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Турция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Эквадор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Малайзия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Таиланд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Вьетнам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Индия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8385" name="Rectangle 13"/>
            <p:cNvSpPr>
              <a:spLocks noChangeArrowheads="1"/>
            </p:cNvSpPr>
            <p:nvPr/>
          </p:nvSpPr>
          <p:spPr bwMode="auto">
            <a:xfrm>
              <a:off x="842" y="3012"/>
              <a:ext cx="809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ü"/>
                <a:defRPr sz="32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8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en-US" altLang="en-US" sz="1600" b="1" dirty="0">
                  <a:latin typeface="Arial" charset="0"/>
                  <a:ea typeface="MS PGothic" pitchFamily="34" charset="-128"/>
                </a:rPr>
                <a:t>  </a:t>
              </a: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Филиппины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Египет 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Индонезия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Иран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Украина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Колумбия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Македония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lang="ru-RU" altLang="en-US" sz="1500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Мьянма</a:t>
              </a: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ct val="10000"/>
                </a:spcBef>
                <a:buFont typeface="Wingdings" pitchFamily="2" charset="2"/>
                <a:buNone/>
              </a:pPr>
              <a:endParaRPr lang="en-US" altLang="en-US" sz="15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8202" name="Rectangle 196"/>
          <p:cNvSpPr>
            <a:spLocks noChangeArrowheads="1"/>
          </p:cNvSpPr>
          <p:nvPr/>
        </p:nvSpPr>
        <p:spPr bwMode="auto">
          <a:xfrm>
            <a:off x="109683" y="1524295"/>
            <a:ext cx="4456113" cy="9985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pitchFamily="50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203" name="Picture 8" descr="http://www.thegef.org/gef/sites/all/themes/tendu/images/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83" y="1063810"/>
            <a:ext cx="3954462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4" name="Group 19"/>
          <p:cNvGrpSpPr>
            <a:grpSpLocks/>
          </p:cNvGrpSpPr>
          <p:nvPr/>
        </p:nvGrpSpPr>
        <p:grpSpPr bwMode="auto">
          <a:xfrm>
            <a:off x="236662" y="2142621"/>
            <a:ext cx="3347114" cy="760421"/>
            <a:chOff x="571472" y="2135192"/>
            <a:chExt cx="3571900" cy="1365248"/>
          </a:xfrm>
        </p:grpSpPr>
        <p:sp>
          <p:nvSpPr>
            <p:cNvPr id="188" name="Rounded Rectangle 187"/>
            <p:cNvSpPr/>
            <p:nvPr/>
          </p:nvSpPr>
          <p:spPr bwMode="auto">
            <a:xfrm>
              <a:off x="571472" y="2143271"/>
              <a:ext cx="3571900" cy="135716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8207" name="Content Placeholder 5"/>
            <p:cNvSpPr>
              <a:spLocks/>
            </p:cNvSpPr>
            <p:nvPr/>
          </p:nvSpPr>
          <p:spPr bwMode="auto">
            <a:xfrm>
              <a:off x="609604" y="2135192"/>
              <a:ext cx="3157479" cy="108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ü"/>
                <a:defRPr sz="32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8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pitchFamily="50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ts val="600"/>
                </a:spcBef>
                <a:buFont typeface="Wingdings" pitchFamily="2" charset="2"/>
                <a:buNone/>
              </a:pPr>
              <a:endParaRPr lang="en-US" altLang="en-US" sz="600" b="1" dirty="0">
                <a:solidFill>
                  <a:schemeClr val="tx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 typeface="Wingdings" pitchFamily="2" charset="2"/>
                <a:buNone/>
              </a:pPr>
              <a:r>
                <a:rPr lang="ru-RU" altLang="en-US" sz="1400" b="1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Оперирует в 17 странах</a:t>
              </a:r>
              <a:endParaRPr lang="en-US" altLang="en-US" sz="1400" b="1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lnSpc>
                  <a:spcPct val="85000"/>
                </a:lnSpc>
                <a:spcBef>
                  <a:spcPts val="600"/>
                </a:spcBef>
                <a:buFont typeface="Wingdings" pitchFamily="2" charset="2"/>
                <a:buNone/>
              </a:pPr>
              <a:r>
                <a:rPr lang="ru-RU" altLang="en-US" sz="1400" b="1" dirty="0">
                  <a:solidFill>
                    <a:srgbClr val="183111"/>
                  </a:solidFill>
                  <a:latin typeface="Arial" charset="0"/>
                  <a:ea typeface="MS PGothic" pitchFamily="34" charset="-128"/>
                </a:rPr>
                <a:t>Запланированная деятельность в 10 странах</a:t>
              </a:r>
              <a:endParaRPr lang="en-US" altLang="en-US" sz="1400" dirty="0">
                <a:solidFill>
                  <a:srgbClr val="183111"/>
                </a:solidFill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198" name="Rectangle 3"/>
          <p:cNvSpPr txBox="1">
            <a:spLocks noChangeArrowheads="1"/>
          </p:cNvSpPr>
          <p:nvPr/>
        </p:nvSpPr>
        <p:spPr bwMode="auto">
          <a:xfrm>
            <a:off x="3310982" y="5094935"/>
            <a:ext cx="56848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990600" indent="-5334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371600" indent="-4572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752600" indent="-3810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209800" indent="-3810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Clr>
                <a:srgbClr val="00B0F0"/>
              </a:buClr>
              <a:buSzPct val="75000"/>
              <a:buFont typeface="Wingdings" pitchFamily="2" charset="2"/>
              <a:buNone/>
              <a:defRPr/>
            </a:pPr>
            <a:r>
              <a:rPr kumimoji="1" lang="ru-RU" altLang="en-US" sz="1600" b="1" dirty="0">
                <a:solidFill>
                  <a:srgbClr val="183111"/>
                </a:solidFill>
                <a:latin typeface="Arial" pitchFamily="34" charset="0"/>
              </a:rPr>
              <a:t>Другие доноры</a:t>
            </a:r>
            <a:endParaRPr kumimoji="1" lang="en-US" altLang="en-US" sz="1600" dirty="0">
              <a:solidFill>
                <a:srgbClr val="183111"/>
              </a:solidFill>
              <a:latin typeface="Arial" pitchFamily="34" charset="0"/>
            </a:endParaRPr>
          </a:p>
          <a:p>
            <a:pPr marL="292100" indent="-29210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defRPr/>
            </a:pPr>
            <a:r>
              <a:rPr kumimoji="1" lang="ru-RU" altLang="en-US" sz="1400" dirty="0" err="1">
                <a:solidFill>
                  <a:srgbClr val="183111"/>
                </a:solidFill>
                <a:latin typeface="Arial" pitchFamily="34" charset="0"/>
              </a:rPr>
              <a:t>Гос.секретариат</a:t>
            </a:r>
            <a:r>
              <a:rPr kumimoji="1" lang="ru-RU" altLang="en-US" sz="1400" dirty="0">
                <a:solidFill>
                  <a:srgbClr val="183111"/>
                </a:solidFill>
                <a:latin typeface="Arial" pitchFamily="34" charset="0"/>
              </a:rPr>
              <a:t> Швейцарии по экономическим вопросам</a:t>
            </a:r>
            <a:endParaRPr kumimoji="1" lang="en-US" altLang="en-US" sz="1400" dirty="0">
              <a:solidFill>
                <a:srgbClr val="183111"/>
              </a:solidFill>
              <a:latin typeface="Arial" pitchFamily="34" charset="0"/>
            </a:endParaRPr>
          </a:p>
          <a:p>
            <a:pPr marL="292100" indent="-29210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defRPr/>
            </a:pPr>
            <a:r>
              <a:rPr kumimoji="1" lang="ru-RU" altLang="en-US" sz="1400" dirty="0">
                <a:solidFill>
                  <a:srgbClr val="183111"/>
                </a:solidFill>
                <a:latin typeface="Arial" pitchFamily="34" charset="0"/>
              </a:rPr>
              <a:t>Департамент Великобритании по международному развитию </a:t>
            </a:r>
            <a:endParaRPr kumimoji="1" lang="en-US" altLang="en-US" sz="1400" dirty="0">
              <a:solidFill>
                <a:srgbClr val="183111"/>
              </a:solidFill>
              <a:latin typeface="Arial" pitchFamily="34" charset="0"/>
            </a:endParaRPr>
          </a:p>
          <a:p>
            <a:pPr marL="292100" indent="-29210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defRPr/>
            </a:pPr>
            <a:r>
              <a:rPr kumimoji="1" lang="ru-RU" altLang="en-US" sz="1400" dirty="0">
                <a:solidFill>
                  <a:srgbClr val="183111"/>
                </a:solidFill>
                <a:latin typeface="Arial" pitchFamily="34" charset="0"/>
              </a:rPr>
              <a:t>Правительство ЮАР</a:t>
            </a:r>
            <a:endParaRPr kumimoji="1" lang="en-US" altLang="en-US" sz="1400" dirty="0">
              <a:solidFill>
                <a:srgbClr val="183111"/>
              </a:solidFill>
              <a:latin typeface="Arial" pitchFamily="34" charset="0"/>
            </a:endParaRPr>
          </a:p>
          <a:p>
            <a:pPr marL="292100" indent="-292100">
              <a:lnSpc>
                <a:spcPct val="90000"/>
              </a:lnSpc>
              <a:spcBef>
                <a:spcPts val="400"/>
              </a:spcBef>
              <a:buClr>
                <a:srgbClr val="00B0F0"/>
              </a:buClr>
              <a:defRPr/>
            </a:pPr>
            <a:r>
              <a:rPr kumimoji="1" lang="ru-RU" altLang="en-US" sz="1400" dirty="0">
                <a:solidFill>
                  <a:srgbClr val="183111"/>
                </a:solidFill>
                <a:latin typeface="Arial" pitchFamily="34" charset="0"/>
              </a:rPr>
              <a:t>Правительство Италии</a:t>
            </a:r>
            <a:endParaRPr kumimoji="1" lang="en-US" altLang="en-US" sz="1400" dirty="0">
              <a:solidFill>
                <a:srgbClr val="183111"/>
              </a:solidFill>
              <a:latin typeface="Arial" pitchFamily="34" charset="0"/>
            </a:endParaRPr>
          </a:p>
        </p:txBody>
      </p:sp>
      <p:sp>
        <p:nvSpPr>
          <p:cNvPr id="195" name="Rectangle 2"/>
          <p:cNvSpPr>
            <a:spLocks noChangeArrowheads="1"/>
          </p:cNvSpPr>
          <p:nvPr/>
        </p:nvSpPr>
        <p:spPr bwMode="auto">
          <a:xfrm>
            <a:off x="928307" y="1107791"/>
            <a:ext cx="8137282" cy="89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None/>
              <a:defRPr/>
            </a:pPr>
            <a:r>
              <a:rPr lang="ru-RU" altLang="en-US" sz="2400" dirty="0">
                <a:solidFill>
                  <a:srgbClr val="2F93D1"/>
                </a:solidFill>
                <a:latin typeface="Arial" pitchFamily="34" charset="0"/>
              </a:rPr>
              <a:t>Программа ЮНИДО по повышению ЭЭ посредством внедрения СЭнМ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None/>
              <a:defRPr/>
            </a:pPr>
            <a:r>
              <a:rPr lang="ru-RU" altLang="en-US" sz="2400" dirty="0">
                <a:solidFill>
                  <a:srgbClr val="2F93D1"/>
                </a:solidFill>
                <a:latin typeface="Arial" pitchFamily="34" charset="0"/>
              </a:rPr>
              <a:t>на основе </a:t>
            </a:r>
            <a:r>
              <a:rPr lang="en-US" altLang="en-US" sz="2400" dirty="0">
                <a:solidFill>
                  <a:srgbClr val="2F93D1"/>
                </a:solidFill>
                <a:latin typeface="Arial" pitchFamily="34" charset="0"/>
              </a:rPr>
              <a:t>ISO50001</a:t>
            </a:r>
          </a:p>
        </p:txBody>
      </p:sp>
    </p:spTree>
    <p:extLst>
      <p:ext uri="{BB962C8B-B14F-4D97-AF65-F5344CB8AC3E}">
        <p14:creationId xmlns:p14="http://schemas.microsoft.com/office/powerpoint/2010/main" xmlns="" val="1660319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16688" y="6500813"/>
            <a:ext cx="223202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D1208AB-7868-4BC9-A845-58ABAA6F706F}" type="slidenum">
              <a:rPr lang="en-GB" altLang="en-US" sz="1600" smtClean="0">
                <a:solidFill>
                  <a:srgbClr val="FFFFFF"/>
                </a:solidFill>
                <a:latin typeface="MetaBold-Roman" pitchFamily="50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GB" altLang="en-US" sz="1600">
              <a:solidFill>
                <a:srgbClr val="FFFFFF"/>
              </a:solidFill>
              <a:latin typeface="MetaBold-Roman" pitchFamily="50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308113" y="1053959"/>
            <a:ext cx="854765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3000" dirty="0">
                <a:solidFill>
                  <a:srgbClr val="2F93D1"/>
                </a:solidFill>
                <a:latin typeface="Arial" pitchFamily="34" charset="0"/>
              </a:rPr>
              <a:t>Почему внимание ЮНИДО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3000" dirty="0">
                <a:solidFill>
                  <a:srgbClr val="2F93D1"/>
                </a:solidFill>
                <a:latin typeface="Arial" pitchFamily="34" charset="0"/>
              </a:rPr>
              <a:t>на СЭнМ в промышленности?</a:t>
            </a:r>
            <a:r>
              <a:rPr lang="en-US" altLang="en-US" sz="3000" dirty="0">
                <a:solidFill>
                  <a:srgbClr val="2F93D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6446" y="1971615"/>
            <a:ext cx="417671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chemeClr val="tx2"/>
                </a:solidFill>
              </a:rPr>
              <a:t>Потенциал сбережений от ЭЭ </a:t>
            </a:r>
            <a:r>
              <a:rPr lang="en-US" b="1" kern="0" cap="small" dirty="0">
                <a:solidFill>
                  <a:schemeClr val="tx2"/>
                </a:solidFill>
              </a:rPr>
              <a:t>(%)</a:t>
            </a:r>
          </a:p>
        </p:txBody>
      </p:sp>
      <p:sp>
        <p:nvSpPr>
          <p:cNvPr id="20538" name="Text Box 4"/>
          <p:cNvSpPr txBox="1">
            <a:spLocks noChangeArrowheads="1"/>
          </p:cNvSpPr>
          <p:nvPr/>
        </p:nvSpPr>
        <p:spPr bwMode="auto">
          <a:xfrm>
            <a:off x="96959" y="6151807"/>
            <a:ext cx="23580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ru-RU" altLang="en-US" sz="1400" b="1" dirty="0">
                <a:solidFill>
                  <a:srgbClr val="000000"/>
                </a:solidFill>
                <a:latin typeface="Arial" pitchFamily="34" charset="0"/>
              </a:rPr>
              <a:t>Источник</a:t>
            </a:r>
            <a:r>
              <a:rPr lang="en-US" altLang="en-US" sz="1400" b="1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ru-RU" altLang="en-US" sz="1400" b="1" dirty="0">
                <a:solidFill>
                  <a:srgbClr val="000000"/>
                </a:solidFill>
                <a:latin typeface="Arial" pitchFamily="34" charset="0"/>
              </a:rPr>
              <a:t>ЮНИДО</a:t>
            </a:r>
            <a:r>
              <a:rPr lang="en-US" altLang="en-US" sz="1400" b="1" dirty="0">
                <a:solidFill>
                  <a:srgbClr val="000000"/>
                </a:solidFill>
                <a:latin typeface="Arial" pitchFamily="34" charset="0"/>
              </a:rPr>
              <a:t>, 2011</a:t>
            </a:r>
            <a:endParaRPr lang="en-US" altLang="en-US" sz="1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65633" y="2021279"/>
            <a:ext cx="4738680" cy="4188679"/>
            <a:chOff x="4343399" y="2036669"/>
            <a:chExt cx="4786850" cy="4188679"/>
          </a:xfrm>
        </p:grpSpPr>
        <p:sp>
          <p:nvSpPr>
            <p:cNvPr id="20535" name="Rectangle 3"/>
            <p:cNvSpPr>
              <a:spLocks noChangeArrowheads="1"/>
            </p:cNvSpPr>
            <p:nvPr/>
          </p:nvSpPr>
          <p:spPr bwMode="auto">
            <a:xfrm>
              <a:off x="4641382" y="2036669"/>
              <a:ext cx="4302125" cy="64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ü"/>
                <a:defRPr sz="32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8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55000"/>
                </a:spcBef>
                <a:buClr>
                  <a:srgbClr val="008000"/>
                </a:buClr>
                <a:buFont typeface="Wingdings" pitchFamily="2" charset="2"/>
                <a:buNone/>
              </a:pPr>
              <a:r>
                <a:rPr lang="ru-RU" altLang="en-US" sz="1800" b="1" dirty="0">
                  <a:solidFill>
                    <a:srgbClr val="000000"/>
                  </a:solidFill>
                  <a:latin typeface="Arial" pitchFamily="34" charset="0"/>
                </a:rPr>
                <a:t>Где сбережения?</a:t>
              </a:r>
              <a:endParaRPr lang="en-US" altLang="en-US" sz="18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20536" name="Group 1"/>
            <p:cNvGrpSpPr>
              <a:grpSpLocks noChangeAspect="1"/>
            </p:cNvGrpSpPr>
            <p:nvPr/>
          </p:nvGrpSpPr>
          <p:grpSpPr bwMode="auto">
            <a:xfrm>
              <a:off x="4607561" y="2950591"/>
              <a:ext cx="4522688" cy="3274757"/>
              <a:chOff x="4315991" y="2584091"/>
              <a:chExt cx="4811574" cy="3484812"/>
            </a:xfrm>
          </p:grpSpPr>
          <p:pic>
            <p:nvPicPr>
              <p:cNvPr id="20540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9677" t="32817" r="43387" b="11252"/>
              <a:stretch>
                <a:fillRect/>
              </a:stretch>
            </p:blipFill>
            <p:spPr bwMode="auto">
              <a:xfrm>
                <a:off x="6863505" y="2585473"/>
                <a:ext cx="1280160" cy="338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41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663" t="32817" r="56680" b="11252"/>
              <a:stretch>
                <a:fillRect/>
              </a:stretch>
            </p:blipFill>
            <p:spPr bwMode="auto">
              <a:xfrm>
                <a:off x="4389120" y="2584091"/>
                <a:ext cx="2468880" cy="338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42" name="Text Box 7"/>
              <p:cNvSpPr txBox="1">
                <a:spLocks noChangeArrowheads="1"/>
              </p:cNvSpPr>
              <p:nvPr/>
            </p:nvSpPr>
            <p:spPr bwMode="auto">
              <a:xfrm>
                <a:off x="5913271" y="2839541"/>
                <a:ext cx="502169" cy="307777"/>
              </a:xfrm>
              <a:prstGeom prst="rect">
                <a:avLst/>
              </a:prstGeom>
              <a:solidFill>
                <a:srgbClr val="F6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 b="1">
                    <a:solidFill>
                      <a:srgbClr val="FF0000"/>
                    </a:solidFill>
                    <a:latin typeface="Arial" pitchFamily="34" charset="0"/>
                  </a:rPr>
                  <a:t>- 57%</a:t>
                </a:r>
              </a:p>
            </p:txBody>
          </p:sp>
          <p:sp>
            <p:nvSpPr>
              <p:cNvPr id="20543" name="Text Box 8"/>
              <p:cNvSpPr txBox="1">
                <a:spLocks noChangeArrowheads="1"/>
              </p:cNvSpPr>
              <p:nvPr/>
            </p:nvSpPr>
            <p:spPr bwMode="auto">
              <a:xfrm>
                <a:off x="7411066" y="3223591"/>
                <a:ext cx="502169" cy="324222"/>
              </a:xfrm>
              <a:prstGeom prst="rect">
                <a:avLst/>
              </a:prstGeom>
              <a:solidFill>
                <a:srgbClr val="F6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 b="1">
                    <a:solidFill>
                      <a:srgbClr val="000000"/>
                    </a:solidFill>
                    <a:latin typeface="Arial" pitchFamily="34" charset="0"/>
                  </a:rPr>
                  <a:t>- 43%</a:t>
                </a:r>
              </a:p>
            </p:txBody>
          </p:sp>
          <p:sp>
            <p:nvSpPr>
              <p:cNvPr id="20544" name="Text Box 9"/>
              <p:cNvSpPr txBox="1">
                <a:spLocks noChangeArrowheads="1"/>
              </p:cNvSpPr>
              <p:nvPr/>
            </p:nvSpPr>
            <p:spPr bwMode="auto">
              <a:xfrm>
                <a:off x="5337458" y="3616078"/>
                <a:ext cx="1727371" cy="8646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r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ru-RU" altLang="en-US" sz="1300" b="1" dirty="0">
                    <a:solidFill>
                      <a:srgbClr val="FF0000"/>
                    </a:solidFill>
                    <a:latin typeface="Arial" pitchFamily="34" charset="0"/>
                  </a:rPr>
                  <a:t>Улучшенный менеджмент и низкобюджетные инициативы</a:t>
                </a:r>
              </a:p>
            </p:txBody>
          </p:sp>
          <p:sp>
            <p:nvSpPr>
              <p:cNvPr id="20545" name="Text Box 11"/>
              <p:cNvSpPr txBox="1">
                <a:spLocks noChangeArrowheads="1"/>
              </p:cNvSpPr>
              <p:nvPr/>
            </p:nvSpPr>
            <p:spPr bwMode="auto">
              <a:xfrm>
                <a:off x="4315991" y="5544873"/>
                <a:ext cx="1307570" cy="5240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ru-RU" altLang="en-US" sz="1300" dirty="0">
                    <a:solidFill>
                      <a:srgbClr val="000000"/>
                    </a:solidFill>
                    <a:latin typeface="Arial" pitchFamily="34" charset="0"/>
                  </a:rPr>
                  <a:t>Средняя эффективность</a:t>
                </a:r>
                <a:endParaRPr lang="en-US" altLang="en-US" sz="13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2054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7980" t="32817" r="27505" b="11252"/>
              <a:stretch>
                <a:fillRect/>
              </a:stretch>
            </p:blipFill>
            <p:spPr bwMode="auto">
              <a:xfrm>
                <a:off x="8030285" y="2585473"/>
                <a:ext cx="1097280" cy="338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47" name="Text Box 10"/>
              <p:cNvSpPr txBox="1">
                <a:spLocks noChangeArrowheads="1"/>
              </p:cNvSpPr>
              <p:nvPr/>
            </p:nvSpPr>
            <p:spPr bwMode="auto">
              <a:xfrm>
                <a:off x="7221945" y="3624623"/>
                <a:ext cx="921720" cy="481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r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45000"/>
                  </a:spcBef>
                  <a:buClrTx/>
                  <a:buFontTx/>
                  <a:buNone/>
                </a:pPr>
                <a:r>
                  <a:rPr lang="ru-RU" altLang="en-US" sz="1300" b="1" dirty="0" err="1">
                    <a:solidFill>
                      <a:srgbClr val="000000"/>
                    </a:solidFill>
                    <a:latin typeface="Arial" pitchFamily="34" charset="0"/>
                  </a:rPr>
                  <a:t>Капитало</a:t>
                </a:r>
                <a:r>
                  <a:rPr lang="ru-RU" altLang="en-US" sz="1300" b="1" dirty="0">
                    <a:solidFill>
                      <a:srgbClr val="000000"/>
                    </a:solidFill>
                    <a:latin typeface="Arial" pitchFamily="34" charset="0"/>
                  </a:rPr>
                  <a:t>-вложения</a:t>
                </a:r>
                <a:endParaRPr lang="en-US" altLang="en-US" sz="13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548" name="Text Box 12"/>
              <p:cNvSpPr txBox="1">
                <a:spLocks noChangeArrowheads="1"/>
              </p:cNvSpPr>
              <p:nvPr/>
            </p:nvSpPr>
            <p:spPr bwMode="auto">
              <a:xfrm>
                <a:off x="7391788" y="5561248"/>
                <a:ext cx="1717332" cy="4912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r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buChar char="ü"/>
                  <a:defRPr sz="32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8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35373"/>
                    </a:solidFill>
                    <a:latin typeface="MetaBook-Roman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ru-RU" altLang="en-US" sz="1200" dirty="0">
                    <a:solidFill>
                      <a:srgbClr val="183111"/>
                    </a:solidFill>
                    <a:latin typeface="Arial" panose="020B0604020202020204" pitchFamily="34" charset="0"/>
                  </a:rPr>
                  <a:t>Лучшая производительность</a:t>
                </a:r>
                <a:endParaRPr lang="en-US" altLang="en-US" sz="1100" dirty="0">
                  <a:solidFill>
                    <a:srgbClr val="183111"/>
                  </a:solidFill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 bwMode="auto">
            <a:xfrm flipV="1">
              <a:off x="4724400" y="2733675"/>
              <a:ext cx="0" cy="299923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4343399" y="2366963"/>
              <a:ext cx="1075095" cy="52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ü"/>
                <a:defRPr sz="32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8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35373"/>
                  </a:solidFill>
                  <a:latin typeface="MetaBook-Roman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55000"/>
                </a:spcBef>
                <a:buClr>
                  <a:srgbClr val="008000"/>
                </a:buClr>
                <a:buFont typeface="Wingdings" pitchFamily="2" charset="2"/>
                <a:buNone/>
              </a:pPr>
              <a:r>
                <a:rPr lang="ru-RU" altLang="en-US" sz="1300" dirty="0">
                  <a:solidFill>
                    <a:srgbClr val="000000"/>
                  </a:solidFill>
                  <a:latin typeface="Arial" pitchFamily="34" charset="0"/>
                </a:rPr>
                <a:t>Затраты на продукцию</a:t>
              </a:r>
              <a:endParaRPr lang="en-US" altLang="en-US" sz="13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660617" y="3306851"/>
            <a:ext cx="828675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45000"/>
              </a:spcBef>
              <a:buClrTx/>
              <a:buFontTx/>
              <a:buNone/>
            </a:pPr>
            <a:r>
              <a:rPr lang="ru-RU" altLang="en-US" sz="1100" b="1" dirty="0">
                <a:solidFill>
                  <a:srgbClr val="000000"/>
                </a:solidFill>
                <a:latin typeface="Arial" pitchFamily="34" charset="0"/>
              </a:rPr>
              <a:t>Ресурсосбережение</a:t>
            </a:r>
            <a:endParaRPr lang="en-US" alt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903913" y="6166338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ru-RU" altLang="en-US" sz="1400" b="1" dirty="0">
                <a:solidFill>
                  <a:schemeClr val="tx2"/>
                </a:solidFill>
                <a:latin typeface="Arial" pitchFamily="34" charset="0"/>
              </a:rPr>
              <a:t>Источник</a:t>
            </a:r>
            <a:r>
              <a:rPr lang="en-US" altLang="en-US" sz="1400" b="1" dirty="0">
                <a:solidFill>
                  <a:schemeClr val="tx2"/>
                </a:solidFill>
                <a:latin typeface="Arial" pitchFamily="34" charset="0"/>
              </a:rPr>
              <a:t>: </a:t>
            </a:r>
            <a:r>
              <a:rPr lang="ru-RU" altLang="en-US" sz="1400" b="1" dirty="0">
                <a:solidFill>
                  <a:schemeClr val="tx2"/>
                </a:solidFill>
                <a:latin typeface="Arial" pitchFamily="34" charset="0"/>
              </a:rPr>
              <a:t>по данным </a:t>
            </a:r>
            <a:r>
              <a:rPr lang="en-US" altLang="en-US" sz="1400" b="1" dirty="0">
                <a:solidFill>
                  <a:schemeClr val="tx2"/>
                </a:solidFill>
                <a:latin typeface="Arial" pitchFamily="34" charset="0"/>
              </a:rPr>
              <a:t>ICF, 2010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16928" y="2908701"/>
            <a:ext cx="1689371" cy="2034209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58" y="2347573"/>
            <a:ext cx="4054191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2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16688" y="6500813"/>
            <a:ext cx="223202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DEE9A40-6DBD-4F41-A5AC-29217A46D5C4}" type="slidenum">
              <a:rPr lang="en-GB" altLang="en-US" sz="1600" smtClean="0">
                <a:solidFill>
                  <a:schemeClr val="bg1"/>
                </a:solidFill>
                <a:latin typeface="MetaBold-Roman" pitchFamily="50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GB" altLang="en-US" sz="1600">
              <a:solidFill>
                <a:schemeClr val="bg1"/>
              </a:solidFill>
              <a:latin typeface="MetaBold-Roman" pitchFamily="50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1469" y="2040662"/>
            <a:ext cx="8466137" cy="467677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5000"/>
              </a:spcBef>
              <a:buFont typeface="Wingdings" pitchFamily="2" charset="2"/>
              <a:buNone/>
            </a:pPr>
            <a:endParaRPr lang="en-US" altLang="ko-KR" sz="2000" b="1" dirty="0">
              <a:solidFill>
                <a:schemeClr val="tx1"/>
              </a:solidFill>
              <a:latin typeface="Arial" pitchFamily="34" charset="0"/>
              <a:ea typeface="Gulim" pitchFamily="34" charset="-127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</a:rPr>
              <a:t>Внимание руководства на производительности, а не на энергоэффективности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</a:rPr>
              <a:t>Ограниченное понимание финансовых, экономических и прочих выгод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</a:rPr>
              <a:t>Недостаток данных, анализа и систем учета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Недостаток соответствующих технических навыков для выявления, развития и введения мер и проектов по энергоэффективности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Первичные издержки важнее периодических 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потеря связи между капитальным и </a:t>
            </a:r>
            <a:r>
              <a:rPr lang="ru-RU" altLang="en-US" sz="1600" dirty="0">
                <a:latin typeface="Arial" pitchFamily="34" charset="0"/>
                <a:sym typeface="Wingdings" pitchFamily="2" charset="2"/>
              </a:rPr>
              <a:t>операционным бюджетом</a:t>
            </a:r>
            <a:endParaRPr lang="en-US" altLang="en-US" sz="1600" dirty="0">
              <a:latin typeface="Arial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Знания по энергоэффективности принадлежат отдельным лицам, а не компании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latin typeface="Arial" pitchFamily="34" charset="0"/>
                <a:sym typeface="Wingdings" pitchFamily="2" charset="2"/>
              </a:rPr>
              <a:t>Выборочный</a:t>
            </a: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подход к энергоэффективности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Образ мышления: </a:t>
            </a:r>
            <a:r>
              <a:rPr lang="ru-RU" altLang="en-US" sz="1600" i="1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«</a:t>
            </a:r>
            <a:r>
              <a:rPr lang="ru-RU" altLang="en-US" sz="1600" i="1" dirty="0" err="1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Энергоэффективностью</a:t>
            </a:r>
            <a:r>
              <a:rPr lang="ru-RU" altLang="en-US" sz="1600" i="1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занимается только отдел энергетики»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Нехватка финансирования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………….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148361" y="1831112"/>
            <a:ext cx="8737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5000"/>
              </a:spcBef>
              <a:buClr>
                <a:srgbClr val="008000"/>
              </a:buClr>
              <a:buFont typeface="Wingdings" pitchFamily="2" charset="2"/>
              <a:buNone/>
            </a:pPr>
            <a:r>
              <a:rPr lang="ru-RU" altLang="en-US" sz="2400" b="1" dirty="0">
                <a:solidFill>
                  <a:srgbClr val="000000"/>
                </a:solidFill>
                <a:latin typeface="Arial" pitchFamily="34" charset="0"/>
              </a:rPr>
              <a:t>БАРЬЕРЫ</a:t>
            </a:r>
            <a:r>
              <a:rPr lang="ru-RU" alt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altLang="en-US" sz="2400" b="1" dirty="0">
                <a:solidFill>
                  <a:srgbClr val="000000"/>
                </a:solidFill>
                <a:latin typeface="Arial" pitchFamily="34" charset="0"/>
              </a:rPr>
              <a:t>на пути к энергоэффективности</a:t>
            </a:r>
            <a:endParaRPr lang="en-US" alt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1143" y="1069731"/>
            <a:ext cx="8526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3000" dirty="0">
                <a:solidFill>
                  <a:srgbClr val="2F93D1"/>
                </a:solidFill>
                <a:latin typeface="Arial" pitchFamily="34" charset="0"/>
              </a:rPr>
              <a:t>Почему внимание ЮНИДО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3000" dirty="0">
                <a:solidFill>
                  <a:srgbClr val="2F93D1"/>
                </a:solidFill>
                <a:latin typeface="Arial" pitchFamily="34" charset="0"/>
              </a:rPr>
              <a:t>на СЭнМ в промышленности?</a:t>
            </a:r>
            <a:r>
              <a:rPr lang="en-US" altLang="en-US" sz="3000" dirty="0">
                <a:solidFill>
                  <a:srgbClr val="2F93D1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92997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16688" y="6500813"/>
            <a:ext cx="2232025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385E6869-6092-4E88-A4EB-1CE59C87A5DC}" type="slidenum">
              <a:rPr lang="en-GB" altLang="en-US" sz="1600" smtClean="0">
                <a:solidFill>
                  <a:schemeClr val="bg1"/>
                </a:solidFill>
                <a:latin typeface="MetaBold-Roman" pitchFamily="50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GB" altLang="en-US" sz="1600">
              <a:solidFill>
                <a:schemeClr val="bg1"/>
              </a:solidFill>
              <a:latin typeface="MetaBold-Roman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412389"/>
            <a:ext cx="845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0" hangingPunct="0">
              <a:spcBef>
                <a:spcPts val="0"/>
              </a:spcBef>
              <a:defRPr/>
            </a:pPr>
            <a:r>
              <a:rPr lang="ru-RU" sz="2200" b="1" i="1" dirty="0">
                <a:solidFill>
                  <a:srgbClr val="006600"/>
                </a:solidFill>
                <a:cs typeface="ＭＳ Ｐゴシック" charset="-128"/>
              </a:rPr>
              <a:t>Проблема</a:t>
            </a:r>
            <a:r>
              <a:rPr lang="en-US" sz="2200" b="1" i="1" dirty="0">
                <a:solidFill>
                  <a:srgbClr val="006600"/>
                </a:solidFill>
                <a:cs typeface="ＭＳ Ｐゴシック" charset="-128"/>
              </a:rPr>
              <a:t>:</a:t>
            </a:r>
            <a:r>
              <a:rPr lang="en-US" sz="2200" b="1" i="1" dirty="0">
                <a:solidFill>
                  <a:srgbClr val="00218C"/>
                </a:solidFill>
                <a:cs typeface="ＭＳ Ｐゴシック" charset="-128"/>
              </a:rPr>
              <a:t>   </a:t>
            </a:r>
            <a:r>
              <a:rPr lang="ru-RU" sz="2000" b="1" i="1" dirty="0">
                <a:solidFill>
                  <a:srgbClr val="006600"/>
                </a:solidFill>
                <a:cs typeface="ＭＳ Ｐゴシック" charset="-128"/>
              </a:rPr>
              <a:t>энергоэффективность не включена в ежедневные управленческие практики в промышленности.</a:t>
            </a:r>
            <a:endParaRPr lang="en-US" sz="2800" b="1" i="1" dirty="0">
              <a:solidFill>
                <a:srgbClr val="006600"/>
              </a:solidFill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4724400"/>
            <a:ext cx="8763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0" hangingPunct="0">
              <a:spcBef>
                <a:spcPts val="0"/>
              </a:spcBef>
              <a:defRPr/>
            </a:pPr>
            <a:r>
              <a:rPr lang="ru-RU" sz="2200" b="1" i="1" dirty="0">
                <a:solidFill>
                  <a:srgbClr val="005288"/>
                </a:solidFill>
                <a:cs typeface="ＭＳ Ｐゴシック" charset="-128"/>
              </a:rPr>
              <a:t>Решение</a:t>
            </a:r>
            <a:r>
              <a:rPr lang="en-US" sz="2200" b="1" i="1" dirty="0">
                <a:solidFill>
                  <a:srgbClr val="005288"/>
                </a:solidFill>
                <a:cs typeface="ＭＳ Ｐゴシック" charset="-128"/>
              </a:rPr>
              <a:t>:   </a:t>
            </a:r>
            <a:r>
              <a:rPr lang="ru-RU" sz="2000" b="1" i="1" dirty="0">
                <a:solidFill>
                  <a:srgbClr val="005288"/>
                </a:solidFill>
                <a:cs typeface="ＭＳ Ｐゴシック" charset="-128"/>
              </a:rPr>
              <a:t>необходим системный подход, а сотрудники на всех уровнях организации должны быть вовлечены в рациональное использование энергии на постоянной основе</a:t>
            </a:r>
            <a:endParaRPr lang="en-US" sz="2000" b="1" i="1" dirty="0">
              <a:solidFill>
                <a:srgbClr val="005288"/>
              </a:solidFill>
              <a:cs typeface="ＭＳ Ｐゴシック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7975" y="1095704"/>
            <a:ext cx="8526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ü"/>
              <a:defRPr sz="32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35373"/>
                </a:solidFill>
                <a:latin typeface="MetaBook-Roman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3000" dirty="0">
                <a:solidFill>
                  <a:srgbClr val="2F93D1"/>
                </a:solidFill>
                <a:latin typeface="Arial" pitchFamily="34" charset="0"/>
              </a:rPr>
              <a:t>Почему внимание ЮНИДО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3000" dirty="0">
                <a:solidFill>
                  <a:srgbClr val="2F93D1"/>
                </a:solidFill>
                <a:latin typeface="Arial" pitchFamily="34" charset="0"/>
              </a:rPr>
              <a:t>на СЭнМ в промышленности?</a:t>
            </a:r>
            <a:r>
              <a:rPr lang="en-US" altLang="en-US" sz="3000" dirty="0">
                <a:solidFill>
                  <a:srgbClr val="2F93D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238" y="2031739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30000"/>
              </a:spcBef>
              <a:defRPr/>
            </a:pPr>
            <a:r>
              <a:rPr lang="ru-RU" altLang="en-US" sz="2000" b="1" i="1" dirty="0">
                <a:solidFill>
                  <a:schemeClr val="tx2"/>
                </a:solidFill>
                <a:latin typeface="Arial" pitchFamily="34" charset="0"/>
              </a:rPr>
              <a:t>Данные</a:t>
            </a:r>
            <a:r>
              <a:rPr lang="en-US" altLang="en-US" sz="2000" b="1" i="1" dirty="0">
                <a:solidFill>
                  <a:schemeClr val="tx2"/>
                </a:solidFill>
                <a:latin typeface="Arial" pitchFamily="34" charset="0"/>
              </a:rPr>
              <a:t>:</a:t>
            </a:r>
            <a:r>
              <a:rPr lang="en-US" altLang="en-US" sz="2000" i="1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ru-RU" altLang="en-US" sz="2000" dirty="0" err="1">
                <a:solidFill>
                  <a:schemeClr val="tx2"/>
                </a:solidFill>
                <a:latin typeface="Arial" pitchFamily="34" charset="0"/>
              </a:rPr>
              <a:t>б</a:t>
            </a:r>
            <a:r>
              <a:rPr lang="ru-RU" sz="2000" dirty="0" err="1">
                <a:solidFill>
                  <a:schemeClr val="tx2"/>
                </a:solidFill>
                <a:latin typeface="Arial" pitchFamily="34" charset="0"/>
              </a:rPr>
              <a:t>Ольшая</a:t>
            </a:r>
            <a:r>
              <a:rPr lang="ru-RU" sz="2000" dirty="0">
                <a:solidFill>
                  <a:schemeClr val="tx2"/>
                </a:solidFill>
                <a:latin typeface="Arial" pitchFamily="34" charset="0"/>
              </a:rPr>
              <a:t> энергоэффективность в 			промышленности достигается и зависит от того,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</a:rPr>
              <a:t>как 	энергией 	распоряжаются</a:t>
            </a:r>
            <a:r>
              <a:rPr lang="ru-RU" sz="2000" dirty="0">
                <a:solidFill>
                  <a:schemeClr val="tx2"/>
                </a:solidFill>
                <a:latin typeface="Arial" pitchFamily="34" charset="0"/>
              </a:rPr>
              <a:t>, а не от установки новых технологий </a:t>
            </a:r>
            <a:endParaRPr lang="en-US" sz="2000" dirty="0">
              <a:solidFill>
                <a:schemeClr val="tx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057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err="1"/>
              <a:t>Лиам</a:t>
            </a:r>
            <a:r>
              <a:rPr lang="ru-RU" sz="3000" dirty="0"/>
              <a:t> </a:t>
            </a:r>
            <a:r>
              <a:rPr lang="ru-RU" sz="3000" dirty="0" err="1"/>
              <a:t>Маклафлин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Мореходный инженер-механик</a:t>
            </a:r>
            <a:endParaRPr lang="en-US" sz="1800" dirty="0"/>
          </a:p>
          <a:p>
            <a:r>
              <a:rPr lang="ru-RU" sz="1800" dirty="0"/>
              <a:t>Менеджер по промышленной энергетике</a:t>
            </a:r>
            <a:endParaRPr lang="en-US" sz="1800" dirty="0"/>
          </a:p>
          <a:p>
            <a:r>
              <a:rPr lang="ru-RU" sz="1800" dirty="0"/>
              <a:t>Независимый консультант по энергетике</a:t>
            </a:r>
            <a:endParaRPr lang="en-US" sz="1800" dirty="0"/>
          </a:p>
          <a:p>
            <a:r>
              <a:rPr lang="ru-RU" sz="1800" dirty="0"/>
              <a:t>Главный технический советник в </a:t>
            </a:r>
            <a:r>
              <a:rPr lang="en-US" sz="1800" dirty="0"/>
              <a:t>GEN Europe</a:t>
            </a:r>
          </a:p>
          <a:p>
            <a:r>
              <a:rPr lang="ru-RU" sz="1800" dirty="0"/>
              <a:t>Ведущий международный эксперт в Организации Объединенных Наций по промышленному развитию</a:t>
            </a:r>
            <a:endParaRPr lang="en-US" sz="1800" dirty="0"/>
          </a:p>
          <a:p>
            <a:r>
              <a:rPr lang="ru-RU" sz="1800" dirty="0"/>
              <a:t>Ведущий международный эксперт в ИСО</a:t>
            </a:r>
            <a:endParaRPr lang="en-US" sz="1800" dirty="0"/>
          </a:p>
          <a:p>
            <a:r>
              <a:rPr lang="ru-RU" sz="1800" dirty="0"/>
              <a:t>Член  технического комитета - </a:t>
            </a:r>
            <a:r>
              <a:rPr lang="en-US" sz="1800" dirty="0"/>
              <a:t>TC242 (ISO500xx)</a:t>
            </a:r>
          </a:p>
          <a:p>
            <a:r>
              <a:rPr lang="ru-RU" sz="1800" dirty="0"/>
              <a:t>Автор</a:t>
            </a:r>
            <a:r>
              <a:rPr lang="en-US" sz="1800" dirty="0"/>
              <a:t>: </a:t>
            </a:r>
            <a:r>
              <a:rPr lang="ru-RU" sz="1800" dirty="0"/>
              <a:t>ИСО</a:t>
            </a:r>
            <a:r>
              <a:rPr lang="en-US" sz="1800" dirty="0"/>
              <a:t>/ITC </a:t>
            </a:r>
            <a:r>
              <a:rPr lang="ru-RU" sz="1800" dirty="0"/>
              <a:t>и</a:t>
            </a:r>
            <a:r>
              <a:rPr lang="en-US" sz="1800" dirty="0"/>
              <a:t> </a:t>
            </a:r>
            <a:r>
              <a:rPr lang="ru-RU" sz="1800" dirty="0"/>
              <a:t>ЮНИДО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79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Artículo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Default Design">
      <a:majorFont>
        <a:latin typeface="MetaBold-Roman"/>
        <a:ea typeface=""/>
        <a:cs typeface="Arial"/>
      </a:majorFont>
      <a:minorFont>
        <a:latin typeface="MetaBook-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SO Sans Images 13">
    <a:dk1>
      <a:srgbClr val="3C3C3C"/>
    </a:dk1>
    <a:lt1>
      <a:srgbClr val="FFFFFF"/>
    </a:lt1>
    <a:dk2>
      <a:srgbClr val="3C3C3C"/>
    </a:dk2>
    <a:lt2>
      <a:srgbClr val="808080"/>
    </a:lt2>
    <a:accent1>
      <a:srgbClr val="4F7DB2"/>
    </a:accent1>
    <a:accent2>
      <a:srgbClr val="3366FF"/>
    </a:accent2>
    <a:accent3>
      <a:srgbClr val="FFFFFF"/>
    </a:accent3>
    <a:accent4>
      <a:srgbClr val="323232"/>
    </a:accent4>
    <a:accent5>
      <a:srgbClr val="B2BFD5"/>
    </a:accent5>
    <a:accent6>
      <a:srgbClr val="2D5CE7"/>
    </a:accent6>
    <a:hlink>
      <a:srgbClr val="CCCC00"/>
    </a:hlink>
    <a:folHlink>
      <a:srgbClr val="FF50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10072</TotalTime>
  <Words>1117</Words>
  <Application>Microsoft Office PowerPoint</Application>
  <PresentationFormat>Экран (4:3)</PresentationFormat>
  <Paragraphs>305</Paragraphs>
  <Slides>25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1_Default Design</vt:lpstr>
      <vt:lpstr>Слайд 1</vt:lpstr>
      <vt:lpstr>Введение системы энергоменеджмента  Что, Как, Почему</vt:lpstr>
      <vt:lpstr>Слайд 3</vt:lpstr>
      <vt:lpstr>Слайд 4</vt:lpstr>
      <vt:lpstr>Слайд 5</vt:lpstr>
      <vt:lpstr>Слайд 6</vt:lpstr>
      <vt:lpstr>Слайд 7</vt:lpstr>
      <vt:lpstr>Слайд 8</vt:lpstr>
      <vt:lpstr>Лиам Маклафлин</vt:lpstr>
      <vt:lpstr>Слайд 10</vt:lpstr>
      <vt:lpstr>Чего можно достичь?</vt:lpstr>
      <vt:lpstr>Что такое СЭнМ с ISO 50001?</vt:lpstr>
      <vt:lpstr>Выгоды</vt:lpstr>
      <vt:lpstr>3 ключевых элемента- ЛЮДИ</vt:lpstr>
      <vt:lpstr>Возможности сбережения</vt:lpstr>
      <vt:lpstr>3 ключевых элемента – ДАННЫЕ и ИНФОРМАЦИЯ</vt:lpstr>
      <vt:lpstr>Новый вопрос?</vt:lpstr>
      <vt:lpstr>Как мы измеряем энергорезультативность?</vt:lpstr>
      <vt:lpstr>3 ключевых элемента - ТЕХНОЛОГИЯ</vt:lpstr>
      <vt:lpstr>Слайд 20</vt:lpstr>
      <vt:lpstr>Выгоды, не связанные с энергией</vt:lpstr>
      <vt:lpstr>Барьеры</vt:lpstr>
      <vt:lpstr>Что не является СЭнМ</vt:lpstr>
      <vt:lpstr>Ключевые понятия</vt:lpstr>
      <vt:lpstr>Препятствия на пути к прогрессу?</vt:lpstr>
    </vt:vector>
  </TitlesOfParts>
  <Company>GEN EU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Lopez Sanz</dc:creator>
  <cp:lastModifiedBy>asus alber</cp:lastModifiedBy>
  <cp:revision>329</cp:revision>
  <dcterms:created xsi:type="dcterms:W3CDTF">2013-08-20T16:05:56Z</dcterms:created>
  <dcterms:modified xsi:type="dcterms:W3CDTF">2016-03-16T06:49:40Z</dcterms:modified>
</cp:coreProperties>
</file>